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20104100" cy="14363700"/>
  <p:notesSz cx="20104100" cy="143637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92">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BGJWMEwhiI3dNczSmPqtqhTNN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20EC9-1AB1-492D-93BC-F9B956C14625}" v="35" dt="2023-05-02T11:10:26.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669" y="-2122"/>
      </p:cViewPr>
      <p:guideLst>
        <p:guide orient="horz" pos="2892"/>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notesMaster" Target="notesMasters/notesMaster1.xml"/><Relationship Id="rId7" Type="http://customschemas.google.com/relationships/presentationmetadata" Target="metadata"/><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hi Appana" userId="748a8f517982223b" providerId="LiveId" clId="{53E20EC9-1AB1-492D-93BC-F9B956C14625}"/>
    <pc:docChg chg="undo custSel addSld delSld modSld">
      <pc:chgData name="Keerthi Appana" userId="748a8f517982223b" providerId="LiveId" clId="{53E20EC9-1AB1-492D-93BC-F9B956C14625}" dt="2023-05-02T11:13:16.279" v="474" actId="1076"/>
      <pc:docMkLst>
        <pc:docMk/>
      </pc:docMkLst>
      <pc:sldChg chg="addSp delSp modSp mod">
        <pc:chgData name="Keerthi Appana" userId="748a8f517982223b" providerId="LiveId" clId="{53E20EC9-1AB1-492D-93BC-F9B956C14625}" dt="2023-05-02T11:13:16.279" v="474" actId="1076"/>
        <pc:sldMkLst>
          <pc:docMk/>
          <pc:sldMk cId="0" sldId="256"/>
        </pc:sldMkLst>
        <pc:spChg chg="add del">
          <ac:chgData name="Keerthi Appana" userId="748a8f517982223b" providerId="LiveId" clId="{53E20EC9-1AB1-492D-93BC-F9B956C14625}" dt="2023-04-30T14:25:51.266" v="76" actId="478"/>
          <ac:spMkLst>
            <pc:docMk/>
            <pc:sldMk cId="0" sldId="256"/>
            <ac:spMk id="2" creationId="{65CE06DF-0B40-BF82-5E4D-4A2702BA765B}"/>
          </ac:spMkLst>
        </pc:spChg>
        <pc:spChg chg="mod">
          <ac:chgData name="Keerthi Appana" userId="748a8f517982223b" providerId="LiveId" clId="{53E20EC9-1AB1-492D-93BC-F9B956C14625}" dt="2023-05-02T07:53:04.634" v="191" actId="14100"/>
          <ac:spMkLst>
            <pc:docMk/>
            <pc:sldMk cId="0" sldId="256"/>
            <ac:spMk id="6" creationId="{A1AB0812-245E-8C64-C359-B7B8A61B240B}"/>
          </ac:spMkLst>
        </pc:spChg>
        <pc:spChg chg="add del mod">
          <ac:chgData name="Keerthi Appana" userId="748a8f517982223b" providerId="LiveId" clId="{53E20EC9-1AB1-492D-93BC-F9B956C14625}" dt="2023-04-30T14:25:26.035" v="68"/>
          <ac:spMkLst>
            <pc:docMk/>
            <pc:sldMk cId="0" sldId="256"/>
            <ac:spMk id="7" creationId="{B9387C58-14AA-8B33-995A-3B01D5C5EEE4}"/>
          </ac:spMkLst>
        </pc:spChg>
        <pc:spChg chg="del">
          <ac:chgData name="Keerthi Appana" userId="748a8f517982223b" providerId="LiveId" clId="{53E20EC9-1AB1-492D-93BC-F9B956C14625}" dt="2023-05-02T09:22:36.684" v="280" actId="478"/>
          <ac:spMkLst>
            <pc:docMk/>
            <pc:sldMk cId="0" sldId="256"/>
            <ac:spMk id="8" creationId="{D5D36925-E117-AFB7-FD97-4EE8798FAD33}"/>
          </ac:spMkLst>
        </pc:spChg>
        <pc:spChg chg="del mod">
          <ac:chgData name="Keerthi Appana" userId="748a8f517982223b" providerId="LiveId" clId="{53E20EC9-1AB1-492D-93BC-F9B956C14625}" dt="2023-05-02T09:29:55.103" v="286" actId="478"/>
          <ac:spMkLst>
            <pc:docMk/>
            <pc:sldMk cId="0" sldId="256"/>
            <ac:spMk id="9" creationId="{2DBE1795-EC0F-4B86-FE69-F384ED378094}"/>
          </ac:spMkLst>
        </pc:spChg>
        <pc:spChg chg="add mod">
          <ac:chgData name="Keerthi Appana" userId="748a8f517982223b" providerId="LiveId" clId="{53E20EC9-1AB1-492D-93BC-F9B956C14625}" dt="2023-05-02T10:21:29.501" v="302" actId="20577"/>
          <ac:spMkLst>
            <pc:docMk/>
            <pc:sldMk cId="0" sldId="256"/>
            <ac:spMk id="9" creationId="{C3948527-7D7F-3E7A-31ED-8554DE450440}"/>
          </ac:spMkLst>
        </pc:spChg>
        <pc:spChg chg="add del mod">
          <ac:chgData name="Keerthi Appana" userId="748a8f517982223b" providerId="LiveId" clId="{53E20EC9-1AB1-492D-93BC-F9B956C14625}" dt="2023-04-30T14:23:05.167" v="39" actId="478"/>
          <ac:spMkLst>
            <pc:docMk/>
            <pc:sldMk cId="0" sldId="256"/>
            <ac:spMk id="10" creationId="{17F1E99B-5309-8ED9-C449-D338764A3451}"/>
          </ac:spMkLst>
        </pc:spChg>
        <pc:spChg chg="add mod">
          <ac:chgData name="Keerthi Appana" userId="748a8f517982223b" providerId="LiveId" clId="{53E20EC9-1AB1-492D-93BC-F9B956C14625}" dt="2023-05-02T07:52:13.029" v="185" actId="14100"/>
          <ac:spMkLst>
            <pc:docMk/>
            <pc:sldMk cId="0" sldId="256"/>
            <ac:spMk id="10" creationId="{DCA98FDB-1B85-A59B-80A6-9ED5D7A73B1B}"/>
          </ac:spMkLst>
        </pc:spChg>
        <pc:spChg chg="add del mod">
          <ac:chgData name="Keerthi Appana" userId="748a8f517982223b" providerId="LiveId" clId="{53E20EC9-1AB1-492D-93BC-F9B956C14625}" dt="2023-04-30T14:23:11.975" v="41" actId="478"/>
          <ac:spMkLst>
            <pc:docMk/>
            <pc:sldMk cId="0" sldId="256"/>
            <ac:spMk id="11" creationId="{1C1FC02C-706D-1292-C2A9-DB22169EE22C}"/>
          </ac:spMkLst>
        </pc:spChg>
        <pc:spChg chg="add del mod">
          <ac:chgData name="Keerthi Appana" userId="748a8f517982223b" providerId="LiveId" clId="{53E20EC9-1AB1-492D-93BC-F9B956C14625}" dt="2023-04-30T14:23:51.928" v="48" actId="478"/>
          <ac:spMkLst>
            <pc:docMk/>
            <pc:sldMk cId="0" sldId="256"/>
            <ac:spMk id="12" creationId="{FD0F726D-C2A3-887C-B6C1-312279CF88DB}"/>
          </ac:spMkLst>
        </pc:spChg>
        <pc:spChg chg="add del mod">
          <ac:chgData name="Keerthi Appana" userId="748a8f517982223b" providerId="LiveId" clId="{53E20EC9-1AB1-492D-93BC-F9B956C14625}" dt="2023-05-02T10:21:44.737" v="306"/>
          <ac:spMkLst>
            <pc:docMk/>
            <pc:sldMk cId="0" sldId="256"/>
            <ac:spMk id="13" creationId="{6DFC0368-51AA-5C5E-5970-2FA3A22AA8B4}"/>
          </ac:spMkLst>
        </pc:spChg>
        <pc:spChg chg="add del mod">
          <ac:chgData name="Keerthi Appana" userId="748a8f517982223b" providerId="LiveId" clId="{53E20EC9-1AB1-492D-93BC-F9B956C14625}" dt="2023-05-02T07:50:40.398" v="170" actId="478"/>
          <ac:spMkLst>
            <pc:docMk/>
            <pc:sldMk cId="0" sldId="256"/>
            <ac:spMk id="13" creationId="{81A5C734-3960-68F2-FE6C-606F79035791}"/>
          </ac:spMkLst>
        </pc:spChg>
        <pc:spChg chg="add del mod">
          <ac:chgData name="Keerthi Appana" userId="748a8f517982223b" providerId="LiveId" clId="{53E20EC9-1AB1-492D-93BC-F9B956C14625}" dt="2023-04-30T14:24:33.240" v="57" actId="767"/>
          <ac:spMkLst>
            <pc:docMk/>
            <pc:sldMk cId="0" sldId="256"/>
            <ac:spMk id="15" creationId="{D8674E28-EF63-4125-FCDE-F29FB35793D8}"/>
          </ac:spMkLst>
        </pc:spChg>
        <pc:spChg chg="add mod">
          <ac:chgData name="Keerthi Appana" userId="748a8f517982223b" providerId="LiveId" clId="{53E20EC9-1AB1-492D-93BC-F9B956C14625}" dt="2023-05-02T10:22:26.235" v="315" actId="1076"/>
          <ac:spMkLst>
            <pc:docMk/>
            <pc:sldMk cId="0" sldId="256"/>
            <ac:spMk id="16" creationId="{EC3D278E-BC12-9A57-D3AD-7F8029BF232A}"/>
          </ac:spMkLst>
        </pc:spChg>
        <pc:spChg chg="mod">
          <ac:chgData name="Keerthi Appana" userId="748a8f517982223b" providerId="LiveId" clId="{53E20EC9-1AB1-492D-93BC-F9B956C14625}" dt="2023-05-02T11:12:00.437" v="460" actId="1076"/>
          <ac:spMkLst>
            <pc:docMk/>
            <pc:sldMk cId="0" sldId="256"/>
            <ac:spMk id="17" creationId="{8C791684-27CC-0507-9B22-4FA7295CBAA1}"/>
          </ac:spMkLst>
        </pc:spChg>
        <pc:spChg chg="add del mod">
          <ac:chgData name="Keerthi Appana" userId="748a8f517982223b" providerId="LiveId" clId="{53E20EC9-1AB1-492D-93BC-F9B956C14625}" dt="2023-04-30T14:25:26.035" v="66"/>
          <ac:spMkLst>
            <pc:docMk/>
            <pc:sldMk cId="0" sldId="256"/>
            <ac:spMk id="18" creationId="{364ECEF7-5138-3CC3-FDAC-78B49663BF79}"/>
          </ac:spMkLst>
        </pc:spChg>
        <pc:spChg chg="add mod">
          <ac:chgData name="Keerthi Appana" userId="748a8f517982223b" providerId="LiveId" clId="{53E20EC9-1AB1-492D-93BC-F9B956C14625}" dt="2023-05-02T09:14:38.702" v="207" actId="1076"/>
          <ac:spMkLst>
            <pc:docMk/>
            <pc:sldMk cId="0" sldId="256"/>
            <ac:spMk id="18" creationId="{E54AEE20-D7E4-7CB3-CFFF-19683F34E279}"/>
          </ac:spMkLst>
        </pc:spChg>
        <pc:spChg chg="add del mod">
          <ac:chgData name="Keerthi Appana" userId="748a8f517982223b" providerId="LiveId" clId="{53E20EC9-1AB1-492D-93BC-F9B956C14625}" dt="2023-04-30T14:25:25.987" v="64" actId="21"/>
          <ac:spMkLst>
            <pc:docMk/>
            <pc:sldMk cId="0" sldId="256"/>
            <ac:spMk id="19" creationId="{CDCE7A17-184A-22B1-5602-8CCEEC643103}"/>
          </ac:spMkLst>
        </pc:spChg>
        <pc:spChg chg="add del mod">
          <ac:chgData name="Keerthi Appana" userId="748a8f517982223b" providerId="LiveId" clId="{53E20EC9-1AB1-492D-93BC-F9B956C14625}" dt="2023-04-30T14:25:43.467" v="74"/>
          <ac:spMkLst>
            <pc:docMk/>
            <pc:sldMk cId="0" sldId="256"/>
            <ac:spMk id="20" creationId="{5970EE4E-DC11-E019-91B9-28F73D2FF1F6}"/>
          </ac:spMkLst>
        </pc:spChg>
        <pc:spChg chg="add del mod">
          <ac:chgData name="Keerthi Appana" userId="748a8f517982223b" providerId="LiveId" clId="{53E20EC9-1AB1-492D-93BC-F9B956C14625}" dt="2023-05-02T09:18:34.560" v="232" actId="478"/>
          <ac:spMkLst>
            <pc:docMk/>
            <pc:sldMk cId="0" sldId="256"/>
            <ac:spMk id="20" creationId="{A6C20AA3-50AF-8637-DFB1-EEAD41BD8AB8}"/>
          </ac:spMkLst>
        </pc:spChg>
        <pc:spChg chg="add mod">
          <ac:chgData name="Keerthi Appana" userId="748a8f517982223b" providerId="LiveId" clId="{53E20EC9-1AB1-492D-93BC-F9B956C14625}" dt="2023-05-02T11:13:16.279" v="474" actId="1076"/>
          <ac:spMkLst>
            <pc:docMk/>
            <pc:sldMk cId="0" sldId="256"/>
            <ac:spMk id="22" creationId="{78CBE5F5-C299-B8FC-20C5-EC6E29A4B3FA}"/>
          </ac:spMkLst>
        </pc:spChg>
        <pc:spChg chg="mod">
          <ac:chgData name="Keerthi Appana" userId="748a8f517982223b" providerId="LiveId" clId="{53E20EC9-1AB1-492D-93BC-F9B956C14625}" dt="2023-05-02T07:53:08.947" v="192" actId="14100"/>
          <ac:spMkLst>
            <pc:docMk/>
            <pc:sldMk cId="0" sldId="256"/>
            <ac:spMk id="24" creationId="{ABCB8B7A-0499-4B8B-83E6-8D1085D73C6E}"/>
          </ac:spMkLst>
        </pc:spChg>
        <pc:spChg chg="mod">
          <ac:chgData name="Keerthi Appana" userId="748a8f517982223b" providerId="LiveId" clId="{53E20EC9-1AB1-492D-93BC-F9B956C14625}" dt="2023-04-30T14:19:10.970" v="13" actId="20577"/>
          <ac:spMkLst>
            <pc:docMk/>
            <pc:sldMk cId="0" sldId="256"/>
            <ac:spMk id="44" creationId="{00000000-0000-0000-0000-000000000000}"/>
          </ac:spMkLst>
        </pc:spChg>
        <pc:spChg chg="mod">
          <ac:chgData name="Keerthi Appana" userId="748a8f517982223b" providerId="LiveId" clId="{53E20EC9-1AB1-492D-93BC-F9B956C14625}" dt="2023-04-30T14:19:40.274" v="14" actId="12"/>
          <ac:spMkLst>
            <pc:docMk/>
            <pc:sldMk cId="0" sldId="256"/>
            <ac:spMk id="48" creationId="{00000000-0000-0000-0000-000000000000}"/>
          </ac:spMkLst>
        </pc:spChg>
        <pc:spChg chg="mod">
          <ac:chgData name="Keerthi Appana" userId="748a8f517982223b" providerId="LiveId" clId="{53E20EC9-1AB1-492D-93BC-F9B956C14625}" dt="2023-04-30T14:19:45.501" v="15" actId="12"/>
          <ac:spMkLst>
            <pc:docMk/>
            <pc:sldMk cId="0" sldId="256"/>
            <ac:spMk id="51" creationId="{00000000-0000-0000-0000-000000000000}"/>
          </ac:spMkLst>
        </pc:spChg>
        <pc:spChg chg="del mod">
          <ac:chgData name="Keerthi Appana" userId="748a8f517982223b" providerId="LiveId" clId="{53E20EC9-1AB1-492D-93BC-F9B956C14625}" dt="2023-04-30T14:22:53.626" v="37" actId="21"/>
          <ac:spMkLst>
            <pc:docMk/>
            <pc:sldMk cId="0" sldId="256"/>
            <ac:spMk id="71" creationId="{00000000-0000-0000-0000-000000000000}"/>
          </ac:spMkLst>
        </pc:spChg>
        <pc:spChg chg="mod">
          <ac:chgData name="Keerthi Appana" userId="748a8f517982223b" providerId="LiveId" clId="{53E20EC9-1AB1-492D-93BC-F9B956C14625}" dt="2023-04-30T14:20:01.016" v="18" actId="12"/>
          <ac:spMkLst>
            <pc:docMk/>
            <pc:sldMk cId="0" sldId="256"/>
            <ac:spMk id="72" creationId="{00000000-0000-0000-0000-000000000000}"/>
          </ac:spMkLst>
        </pc:spChg>
        <pc:spChg chg="mod">
          <ac:chgData name="Keerthi Appana" userId="748a8f517982223b" providerId="LiveId" clId="{53E20EC9-1AB1-492D-93BC-F9B956C14625}" dt="2023-04-30T14:19:57.430" v="17" actId="12"/>
          <ac:spMkLst>
            <pc:docMk/>
            <pc:sldMk cId="0" sldId="256"/>
            <ac:spMk id="76" creationId="{00000000-0000-0000-0000-000000000000}"/>
          </ac:spMkLst>
        </pc:spChg>
        <pc:spChg chg="mod">
          <ac:chgData name="Keerthi Appana" userId="748a8f517982223b" providerId="LiveId" clId="{53E20EC9-1AB1-492D-93BC-F9B956C14625}" dt="2023-04-30T14:19:53.771" v="16" actId="12"/>
          <ac:spMkLst>
            <pc:docMk/>
            <pc:sldMk cId="0" sldId="256"/>
            <ac:spMk id="90" creationId="{00000000-0000-0000-0000-000000000000}"/>
          </ac:spMkLst>
        </pc:spChg>
        <pc:graphicFrameChg chg="add del mod modGraphic">
          <ac:chgData name="Keerthi Appana" userId="748a8f517982223b" providerId="LiveId" clId="{53E20EC9-1AB1-492D-93BC-F9B956C14625}" dt="2023-05-02T09:17:54.436" v="224" actId="478"/>
          <ac:graphicFrameMkLst>
            <pc:docMk/>
            <pc:sldMk cId="0" sldId="256"/>
            <ac:graphicFrameMk id="13" creationId="{42E6E6F9-76E8-8652-B316-14F0BBD9093D}"/>
          </ac:graphicFrameMkLst>
        </pc:graphicFrameChg>
        <pc:graphicFrameChg chg="add del mod modGraphic">
          <ac:chgData name="Keerthi Appana" userId="748a8f517982223b" providerId="LiveId" clId="{53E20EC9-1AB1-492D-93BC-F9B956C14625}" dt="2023-05-02T10:22:41.516" v="317" actId="478"/>
          <ac:graphicFrameMkLst>
            <pc:docMk/>
            <pc:sldMk cId="0" sldId="256"/>
            <ac:graphicFrameMk id="15" creationId="{E7A378C8-1261-81C4-49F9-FFDA74A1F881}"/>
          </ac:graphicFrameMkLst>
        </pc:graphicFrameChg>
        <pc:graphicFrameChg chg="add mod modGraphic">
          <ac:chgData name="Keerthi Appana" userId="748a8f517982223b" providerId="LiveId" clId="{53E20EC9-1AB1-492D-93BC-F9B956C14625}" dt="2023-05-02T11:13:12.952" v="473" actId="1076"/>
          <ac:graphicFrameMkLst>
            <pc:docMk/>
            <pc:sldMk cId="0" sldId="256"/>
            <ac:graphicFrameMk id="20" creationId="{5A604BE5-DE19-F4B8-891A-1C50E833DAE3}"/>
          </ac:graphicFrameMkLst>
        </pc:graphicFrameChg>
        <pc:graphicFrameChg chg="add mod">
          <ac:chgData name="Keerthi Appana" userId="748a8f517982223b" providerId="LiveId" clId="{53E20EC9-1AB1-492D-93BC-F9B956C14625}" dt="2023-05-02T09:23:21.939" v="283"/>
          <ac:graphicFrameMkLst>
            <pc:docMk/>
            <pc:sldMk cId="0" sldId="256"/>
            <ac:graphicFrameMk id="27" creationId="{8B546AE4-0BAC-3E8D-0943-166CED39CA3E}"/>
          </ac:graphicFrameMkLst>
        </pc:graphicFrameChg>
        <pc:picChg chg="mod">
          <ac:chgData name="Keerthi Appana" userId="748a8f517982223b" providerId="LiveId" clId="{53E20EC9-1AB1-492D-93BC-F9B956C14625}" dt="2023-05-02T11:11:56.575" v="459" actId="1076"/>
          <ac:picMkLst>
            <pc:docMk/>
            <pc:sldMk cId="0" sldId="256"/>
            <ac:picMk id="14" creationId="{362B6950-CCBE-BA8D-7080-E18CF10989FD}"/>
          </ac:picMkLst>
        </pc:picChg>
        <pc:picChg chg="del mod">
          <ac:chgData name="Keerthi Appana" userId="748a8f517982223b" providerId="LiveId" clId="{53E20EC9-1AB1-492D-93BC-F9B956C14625}" dt="2023-05-02T09:21:10.548" v="259" actId="478"/>
          <ac:picMkLst>
            <pc:docMk/>
            <pc:sldMk cId="0" sldId="256"/>
            <ac:picMk id="16" creationId="{882C7565-DF79-10E3-E2B3-23B928DCFC2C}"/>
          </ac:picMkLst>
        </pc:picChg>
        <pc:picChg chg="add del mod">
          <ac:chgData name="Keerthi Appana" userId="748a8f517982223b" providerId="LiveId" clId="{53E20EC9-1AB1-492D-93BC-F9B956C14625}" dt="2023-05-02T09:20:35.945" v="249" actId="478"/>
          <ac:picMkLst>
            <pc:docMk/>
            <pc:sldMk cId="0" sldId="256"/>
            <ac:picMk id="22" creationId="{AB9FFE7E-D4B2-AFB1-9C67-95FA19DBE212}"/>
          </ac:picMkLst>
        </pc:picChg>
        <pc:picChg chg="add mod">
          <ac:chgData name="Keerthi Appana" userId="748a8f517982223b" providerId="LiveId" clId="{53E20EC9-1AB1-492D-93BC-F9B956C14625}" dt="2023-05-02T11:10:12.817" v="392" actId="1076"/>
          <ac:picMkLst>
            <pc:docMk/>
            <pc:sldMk cId="0" sldId="256"/>
            <ac:picMk id="25" creationId="{7B7D24A8-C4D9-33D7-AF0E-A4BE61F4AF6B}"/>
          </ac:picMkLst>
        </pc:picChg>
      </pc:sldChg>
      <pc:sldChg chg="new del">
        <pc:chgData name="Keerthi Appana" userId="748a8f517982223b" providerId="LiveId" clId="{53E20EC9-1AB1-492D-93BC-F9B956C14625}" dt="2023-04-30T14:29:54.823" v="140" actId="47"/>
        <pc:sldMkLst>
          <pc:docMk/>
          <pc:sldMk cId="2329009364" sldId="257"/>
        </pc:sldMkLst>
      </pc:sldChg>
      <pc:sldMasterChg chg="delSldLayout">
        <pc:chgData name="Keerthi Appana" userId="748a8f517982223b" providerId="LiveId" clId="{53E20EC9-1AB1-492D-93BC-F9B956C14625}" dt="2023-04-30T14:29:54.823" v="140" actId="47"/>
        <pc:sldMasterMkLst>
          <pc:docMk/>
          <pc:sldMasterMk cId="0" sldId="2147483648"/>
        </pc:sldMasterMkLst>
        <pc:sldLayoutChg chg="del">
          <pc:chgData name="Keerthi Appana" userId="748a8f517982223b" providerId="LiveId" clId="{53E20EC9-1AB1-492D-93BC-F9B956C14625}" dt="2023-04-30T14:29:54.823" v="140" actId="47"/>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1077275"/>
            <a:ext cx="13403400" cy="5386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6822750"/>
            <a:ext cx="16083275" cy="6463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2010400" y="6822750"/>
            <a:ext cx="16083275" cy="6463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6283325" y="1077913"/>
            <a:ext cx="7539038" cy="5386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5307102" y="6912016"/>
            <a:ext cx="9489894" cy="290067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3"/>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1005205" y="3303651"/>
            <a:ext cx="8745284" cy="948004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
          <p:cNvSpPr txBox="1">
            <a:spLocks noGrp="1"/>
          </p:cNvSpPr>
          <p:nvPr>
            <p:ph type="body" idx="2"/>
          </p:nvPr>
        </p:nvSpPr>
        <p:spPr>
          <a:xfrm>
            <a:off x="10353611" y="3303651"/>
            <a:ext cx="8745284" cy="948004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6"/>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7"/>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450" b="1" i="1" u="none" strike="noStrike" cap="none">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5307102" y="6912016"/>
            <a:ext cx="9489894" cy="290067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a:spLocks noGrp="1"/>
          </p:cNvSpPr>
          <p:nvPr>
            <p:ph type="title"/>
          </p:nvPr>
        </p:nvSpPr>
        <p:spPr>
          <a:xfrm>
            <a:off x="3798070" y="232874"/>
            <a:ext cx="15649742" cy="567453"/>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IN" sz="3600" i="0" dirty="0">
                <a:solidFill>
                  <a:schemeClr val="dk1"/>
                </a:solidFill>
                <a:latin typeface="Times New Roman" panose="02020603050405020304" pitchFamily="18" charset="0"/>
                <a:ea typeface="Calibri"/>
                <a:cs typeface="Times New Roman" panose="02020603050405020304" pitchFamily="18" charset="0"/>
                <a:sym typeface="Calibri"/>
              </a:rPr>
              <a:t>SMART STORAGE BIN</a:t>
            </a:r>
            <a:endParaRPr sz="3200" i="0" dirty="0">
              <a:solidFill>
                <a:schemeClr val="dk1"/>
              </a:solidFill>
              <a:latin typeface="Times New Roman" panose="02020603050405020304" pitchFamily="18" charset="0"/>
              <a:cs typeface="Times New Roman" panose="02020603050405020304" pitchFamily="18" charset="0"/>
            </a:endParaRPr>
          </a:p>
        </p:txBody>
      </p:sp>
      <p:sp>
        <p:nvSpPr>
          <p:cNvPr id="44" name="Google Shape;44;p1"/>
          <p:cNvSpPr txBox="1"/>
          <p:nvPr/>
        </p:nvSpPr>
        <p:spPr>
          <a:xfrm>
            <a:off x="3693075" y="680351"/>
            <a:ext cx="15859731" cy="1215702"/>
          </a:xfrm>
          <a:prstGeom prst="rect">
            <a:avLst/>
          </a:prstGeom>
          <a:noFill/>
          <a:ln>
            <a:noFill/>
          </a:ln>
        </p:spPr>
        <p:txBody>
          <a:bodyPr spcFirstLastPara="1" wrap="square" lIns="0" tIns="15225" rIns="0" bIns="0" anchor="t" anchorCtr="0">
            <a:spAutoFit/>
          </a:bodyPr>
          <a:lstStyle/>
          <a:p>
            <a:pPr marL="12065" marR="0" lvl="0" indent="0" algn="ctr" rtl="0">
              <a:lnSpc>
                <a:spcPct val="100000"/>
              </a:lnSpc>
              <a:spcBef>
                <a:spcPts val="0"/>
              </a:spcBef>
              <a:spcAft>
                <a:spcPts val="0"/>
              </a:spcAft>
              <a:buNone/>
            </a:pPr>
            <a:r>
              <a:rPr lang="en-IN" sz="2500" b="0" i="0" u="none" strike="noStrike" cap="none" dirty="0" err="1">
                <a:solidFill>
                  <a:srgbClr val="1F1C18"/>
                </a:solidFill>
                <a:latin typeface="Times New Roman"/>
                <a:ea typeface="Times New Roman"/>
                <a:cs typeface="Times New Roman"/>
                <a:sym typeface="Times New Roman"/>
              </a:rPr>
              <a:t>Kavin</a:t>
            </a:r>
            <a:r>
              <a:rPr lang="en-IN" sz="2500" b="0" i="0" u="none" strike="noStrike" cap="none" dirty="0">
                <a:solidFill>
                  <a:srgbClr val="1F1C18"/>
                </a:solidFill>
                <a:latin typeface="Times New Roman"/>
                <a:ea typeface="Times New Roman"/>
                <a:cs typeface="Times New Roman"/>
                <a:sym typeface="Times New Roman"/>
              </a:rPr>
              <a:t> A S </a:t>
            </a:r>
            <a:r>
              <a:rPr lang="en-IN" sz="2500" b="0" i="1" u="none" strike="noStrike" cap="none" dirty="0">
                <a:solidFill>
                  <a:srgbClr val="1F1C18"/>
                </a:solidFill>
                <a:latin typeface="Times New Roman"/>
                <a:ea typeface="Times New Roman"/>
                <a:cs typeface="Times New Roman"/>
                <a:sym typeface="Times New Roman"/>
              </a:rPr>
              <a:t>(RA1911004010008) , </a:t>
            </a:r>
            <a:r>
              <a:rPr lang="en-IN" sz="2500" dirty="0">
                <a:solidFill>
                  <a:srgbClr val="1F1C18"/>
                </a:solidFill>
                <a:latin typeface="Times New Roman"/>
                <a:ea typeface="Times New Roman"/>
                <a:cs typeface="Times New Roman"/>
                <a:sym typeface="Times New Roman"/>
              </a:rPr>
              <a:t>Rohit Kumar Mohanty</a:t>
            </a:r>
            <a:r>
              <a:rPr lang="en-IN" sz="2500" b="0" i="0" u="none" strike="noStrike" cap="none" dirty="0">
                <a:solidFill>
                  <a:srgbClr val="1F1C18"/>
                </a:solidFill>
                <a:latin typeface="Times New Roman"/>
                <a:ea typeface="Times New Roman"/>
                <a:cs typeface="Times New Roman"/>
                <a:sym typeface="Times New Roman"/>
              </a:rPr>
              <a:t> </a:t>
            </a:r>
            <a:r>
              <a:rPr lang="en-IN" sz="2500" b="0" i="1" u="none" strike="noStrike" cap="none" dirty="0">
                <a:solidFill>
                  <a:srgbClr val="1F1C18"/>
                </a:solidFill>
                <a:latin typeface="Times New Roman"/>
                <a:ea typeface="Times New Roman"/>
                <a:cs typeface="Times New Roman"/>
                <a:sym typeface="Times New Roman"/>
              </a:rPr>
              <a:t>(RA1911004010259) , </a:t>
            </a:r>
            <a:r>
              <a:rPr lang="en-IN" sz="2500" dirty="0">
                <a:solidFill>
                  <a:srgbClr val="1F1C18"/>
                </a:solidFill>
                <a:latin typeface="Times New Roman"/>
                <a:ea typeface="Times New Roman"/>
                <a:cs typeface="Times New Roman"/>
                <a:sym typeface="Times New Roman"/>
              </a:rPr>
              <a:t>Keerthi Appana</a:t>
            </a:r>
            <a:r>
              <a:rPr lang="en-IN" sz="2500" b="0" i="0" u="none" strike="noStrike" cap="none" dirty="0">
                <a:solidFill>
                  <a:srgbClr val="1F1C18"/>
                </a:solidFill>
                <a:latin typeface="Times New Roman"/>
                <a:ea typeface="Times New Roman"/>
                <a:cs typeface="Times New Roman"/>
                <a:sym typeface="Times New Roman"/>
              </a:rPr>
              <a:t> </a:t>
            </a:r>
            <a:r>
              <a:rPr lang="en-IN" sz="2500" b="0" i="1" u="none" strike="noStrike" cap="none" dirty="0">
                <a:solidFill>
                  <a:srgbClr val="1F1C18"/>
                </a:solidFill>
                <a:latin typeface="Times New Roman"/>
                <a:ea typeface="Times New Roman"/>
                <a:cs typeface="Times New Roman"/>
                <a:sym typeface="Times New Roman"/>
              </a:rPr>
              <a:t>(RA1911004010523)</a:t>
            </a:r>
            <a:endParaRPr sz="2500" b="0" i="0" u="none" strike="noStrike" cap="none" dirty="0">
              <a:solidFill>
                <a:schemeClr val="dk1"/>
              </a:solidFill>
              <a:latin typeface="Times New Roman"/>
              <a:ea typeface="Times New Roman"/>
              <a:cs typeface="Times New Roman"/>
              <a:sym typeface="Times New Roman"/>
            </a:endParaRPr>
          </a:p>
          <a:p>
            <a:pPr marL="19685" marR="0" lvl="0" indent="0" algn="ctr" rtl="0">
              <a:lnSpc>
                <a:spcPct val="100000"/>
              </a:lnSpc>
              <a:spcBef>
                <a:spcPts val="25"/>
              </a:spcBef>
              <a:spcAft>
                <a:spcPts val="0"/>
              </a:spcAft>
              <a:buNone/>
            </a:pPr>
            <a:r>
              <a:rPr lang="en-IN" sz="2500" b="0" i="1" u="none" strike="noStrike" cap="none" dirty="0">
                <a:solidFill>
                  <a:srgbClr val="1F1C18"/>
                </a:solidFill>
                <a:latin typeface="Times New Roman"/>
                <a:ea typeface="Times New Roman"/>
                <a:cs typeface="Times New Roman"/>
                <a:sym typeface="Times New Roman"/>
              </a:rPr>
              <a:t>Under the guidance of  </a:t>
            </a:r>
            <a:r>
              <a:rPr lang="en-IN" sz="2500" b="0" i="0" u="none" strike="noStrike" cap="none" dirty="0" err="1">
                <a:solidFill>
                  <a:srgbClr val="1F1C18"/>
                </a:solidFill>
                <a:latin typeface="Times New Roman"/>
                <a:ea typeface="Times New Roman"/>
                <a:cs typeface="Times New Roman"/>
                <a:sym typeface="Times New Roman"/>
              </a:rPr>
              <a:t>Dr.</a:t>
            </a:r>
            <a:r>
              <a:rPr lang="en-IN" sz="2500" b="0" i="0" u="none" strike="noStrike" cap="none" dirty="0">
                <a:solidFill>
                  <a:srgbClr val="1F1C18"/>
                </a:solidFill>
                <a:latin typeface="Times New Roman"/>
                <a:ea typeface="Times New Roman"/>
                <a:cs typeface="Times New Roman"/>
                <a:sym typeface="Times New Roman"/>
              </a:rPr>
              <a:t> </a:t>
            </a:r>
            <a:r>
              <a:rPr lang="en-US" sz="2500" dirty="0">
                <a:effectLst/>
                <a:latin typeface="Times New Roman" panose="02020603050405020304" pitchFamily="18" charset="0"/>
                <a:ea typeface="Times New Roman" panose="02020603050405020304" pitchFamily="18" charset="0"/>
              </a:rPr>
              <a:t>Sounik Kiran Kumar Dash</a:t>
            </a:r>
            <a:r>
              <a:rPr lang="en-US" sz="2500" spc="5" dirty="0">
                <a:effectLst/>
                <a:latin typeface="Times New Roman" panose="02020603050405020304" pitchFamily="18" charset="0"/>
                <a:ea typeface="Times New Roman" panose="02020603050405020304" pitchFamily="18" charset="0"/>
              </a:rPr>
              <a:t> (</a:t>
            </a:r>
            <a:r>
              <a:rPr lang="en-IN" sz="2500" b="0" i="1" u="none" strike="noStrike" cap="none" dirty="0">
                <a:solidFill>
                  <a:srgbClr val="1F1C18"/>
                </a:solidFill>
                <a:latin typeface="Times New Roman"/>
                <a:ea typeface="Times New Roman"/>
                <a:cs typeface="Times New Roman"/>
                <a:sym typeface="Times New Roman"/>
              </a:rPr>
              <a:t>Assistant Professor</a:t>
            </a:r>
            <a:r>
              <a:rPr lang="en-US" sz="2500" spc="5" dirty="0">
                <a:effectLst/>
                <a:latin typeface="Times New Roman" panose="02020603050405020304" pitchFamily="18" charset="0"/>
                <a:ea typeface="Times New Roman" panose="02020603050405020304" pitchFamily="18" charset="0"/>
              </a:rPr>
              <a:t>)</a:t>
            </a:r>
          </a:p>
          <a:p>
            <a:pPr marL="19685" marR="0" lvl="0" indent="0" algn="ctr" rtl="0">
              <a:lnSpc>
                <a:spcPct val="100000"/>
              </a:lnSpc>
              <a:spcBef>
                <a:spcPts val="25"/>
              </a:spcBef>
              <a:spcAft>
                <a:spcPts val="0"/>
              </a:spcAft>
              <a:buNone/>
            </a:pPr>
            <a:r>
              <a:rPr lang="en-IN" sz="2500" b="0" i="0" u="none" strike="noStrike" cap="none" dirty="0">
                <a:solidFill>
                  <a:srgbClr val="1F1C18"/>
                </a:solidFill>
                <a:latin typeface="Times New Roman"/>
                <a:ea typeface="Times New Roman"/>
                <a:cs typeface="Times New Roman"/>
                <a:sym typeface="Times New Roman"/>
              </a:rPr>
              <a:t>Department of Electronics and Communication, SRM Institute of Science and Technology, </a:t>
            </a:r>
            <a:r>
              <a:rPr lang="en-IN" sz="2500" b="0" i="0" u="none" strike="noStrike" cap="none" dirty="0" err="1">
                <a:solidFill>
                  <a:srgbClr val="1F1C18"/>
                </a:solidFill>
                <a:latin typeface="Times New Roman"/>
                <a:ea typeface="Times New Roman"/>
                <a:cs typeface="Times New Roman"/>
                <a:sym typeface="Times New Roman"/>
              </a:rPr>
              <a:t>Kattankulathur</a:t>
            </a:r>
            <a:r>
              <a:rPr lang="en-IN" sz="2500" b="0" i="0" u="none" strike="noStrike" cap="none" dirty="0">
                <a:solidFill>
                  <a:srgbClr val="1F1C18"/>
                </a:solidFill>
                <a:latin typeface="Times New Roman"/>
                <a:ea typeface="Times New Roman"/>
                <a:cs typeface="Times New Roman"/>
                <a:sym typeface="Times New Roman"/>
              </a:rPr>
              <a:t>, Chennai</a:t>
            </a:r>
            <a:endParaRPr sz="2500" b="0" i="0" u="none" strike="noStrike" cap="none" dirty="0">
              <a:solidFill>
                <a:schemeClr val="dk1"/>
              </a:solidFill>
              <a:latin typeface="Times New Roman"/>
              <a:ea typeface="Times New Roman"/>
              <a:cs typeface="Times New Roman"/>
              <a:sym typeface="Times New Roman"/>
            </a:endParaRPr>
          </a:p>
        </p:txBody>
      </p:sp>
      <p:grpSp>
        <p:nvGrpSpPr>
          <p:cNvPr id="45" name="Google Shape;45;p1"/>
          <p:cNvGrpSpPr/>
          <p:nvPr/>
        </p:nvGrpSpPr>
        <p:grpSpPr>
          <a:xfrm>
            <a:off x="205177" y="87824"/>
            <a:ext cx="19585940" cy="1772096"/>
            <a:chOff x="388917" y="209417"/>
            <a:chExt cx="19177000" cy="2154555"/>
          </a:xfrm>
        </p:grpSpPr>
        <p:sp>
          <p:nvSpPr>
            <p:cNvPr id="46" name="Google Shape;46;p1"/>
            <p:cNvSpPr/>
            <p:nvPr/>
          </p:nvSpPr>
          <p:spPr>
            <a:xfrm>
              <a:off x="388917" y="209417"/>
              <a:ext cx="19177000" cy="2154555"/>
            </a:xfrm>
            <a:custGeom>
              <a:avLst/>
              <a:gdLst/>
              <a:ahLst/>
              <a:cxnLst/>
              <a:rect l="l" t="t" r="r" b="b"/>
              <a:pathLst>
                <a:path w="19177000" h="2154555" extrusionOk="0">
                  <a:moveTo>
                    <a:pt x="0" y="0"/>
                  </a:moveTo>
                  <a:lnTo>
                    <a:pt x="19176620" y="0"/>
                  </a:lnTo>
                  <a:lnTo>
                    <a:pt x="19176620" y="2154006"/>
                  </a:lnTo>
                  <a:lnTo>
                    <a:pt x="0" y="2154006"/>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
            <p:cNvSpPr/>
            <p:nvPr/>
          </p:nvSpPr>
          <p:spPr>
            <a:xfrm>
              <a:off x="508584" y="734207"/>
              <a:ext cx="3051509" cy="130636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9" name="Google Shape;49;p1"/>
          <p:cNvSpPr/>
          <p:nvPr/>
        </p:nvSpPr>
        <p:spPr>
          <a:xfrm>
            <a:off x="5033452" y="5643804"/>
            <a:ext cx="4187066" cy="8563158"/>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IN" sz="1800">
              <a:solidFill>
                <a:schemeClr val="dk1"/>
              </a:solidFill>
              <a:latin typeface="Calibri"/>
              <a:ea typeface="Calibri"/>
              <a:cs typeface="Calibri"/>
              <a:sym typeface="Calibri"/>
            </a:endParaRPr>
          </a:p>
        </p:txBody>
      </p:sp>
      <p:sp>
        <p:nvSpPr>
          <p:cNvPr id="50" name="Google Shape;50;p1"/>
          <p:cNvSpPr txBox="1"/>
          <p:nvPr/>
        </p:nvSpPr>
        <p:spPr>
          <a:xfrm>
            <a:off x="5189580" y="2004970"/>
            <a:ext cx="3336403" cy="747251"/>
          </a:xfrm>
          <a:prstGeom prst="rect">
            <a:avLst/>
          </a:prstGeom>
          <a:noFill/>
          <a:ln>
            <a:noFill/>
          </a:ln>
        </p:spPr>
        <p:txBody>
          <a:bodyPr spcFirstLastPara="1" wrap="square" lIns="0" tIns="14600" rIns="0" bIns="0" anchor="t" anchorCtr="0">
            <a:spAutoFit/>
          </a:bodyPr>
          <a:lstStyle/>
          <a:p>
            <a:pPr marL="119379">
              <a:lnSpc>
                <a:spcPct val="112105"/>
              </a:lnSpc>
            </a:pPr>
            <a:r>
              <a:rPr lang="en-IN" sz="2800" b="1" dirty="0">
                <a:solidFill>
                  <a:srgbClr val="1F1C18"/>
                </a:solidFill>
                <a:latin typeface="Times New Roman"/>
                <a:ea typeface="Times New Roman"/>
                <a:cs typeface="Times New Roman"/>
                <a:sym typeface="Times New Roman"/>
              </a:rPr>
              <a:t>Realistic </a:t>
            </a:r>
            <a:r>
              <a:rPr lang="en-IN" sz="2850" b="1" dirty="0">
                <a:solidFill>
                  <a:srgbClr val="1F1C18"/>
                </a:solidFill>
                <a:latin typeface="Times New Roman"/>
                <a:ea typeface="Times New Roman"/>
                <a:cs typeface="Times New Roman"/>
                <a:sym typeface="Times New Roman"/>
              </a:rPr>
              <a:t>Constraints</a:t>
            </a:r>
            <a:endParaRPr lang="en-IN" sz="2850" b="1" dirty="0">
              <a:solidFill>
                <a:schemeClr val="dk1"/>
              </a:solidFill>
              <a:latin typeface="Times New Roman"/>
              <a:ea typeface="Times New Roman"/>
              <a:cs typeface="Times New Roman"/>
              <a:sym typeface="Times New Roman"/>
            </a:endParaRPr>
          </a:p>
          <a:p>
            <a:pPr marL="119379">
              <a:lnSpc>
                <a:spcPct val="112105"/>
              </a:lnSpc>
            </a:pPr>
            <a:endParaRPr lang="en-IN" sz="1400" b="1" dirty="0">
              <a:solidFill>
                <a:srgbClr val="1F1C18"/>
              </a:solidFill>
              <a:latin typeface="Times New Roman"/>
              <a:ea typeface="Times New Roman"/>
              <a:cs typeface="Times New Roman"/>
              <a:sym typeface="Times New Roman"/>
            </a:endParaRPr>
          </a:p>
        </p:txBody>
      </p:sp>
      <p:sp>
        <p:nvSpPr>
          <p:cNvPr id="90" name="Google Shape;90;p1"/>
          <p:cNvSpPr txBox="1"/>
          <p:nvPr/>
        </p:nvSpPr>
        <p:spPr>
          <a:xfrm>
            <a:off x="5194852" y="6247684"/>
            <a:ext cx="3822843" cy="7848262"/>
          </a:xfrm>
          <a:prstGeom prst="rect">
            <a:avLst/>
          </a:prstGeom>
          <a:noFill/>
          <a:ln>
            <a:noFill/>
          </a:ln>
        </p:spPr>
        <p:txBody>
          <a:bodyPr spcFirstLastPara="1" wrap="square" lIns="91425" tIns="45700" rIns="91425" bIns="45700" anchor="t" anchorCtr="0">
            <a:spAutoFit/>
          </a:bodyPr>
          <a:lstStyle/>
          <a:p>
            <a:pPr algn="just"/>
            <a:endParaRPr lang="en-US" sz="1800" dirty="0">
              <a:solidFill>
                <a:schemeClr val="dk1"/>
              </a:solidFill>
              <a:latin typeface="Times New Roman"/>
              <a:ea typeface="Times New Roman"/>
              <a:cs typeface="Times New Roman"/>
              <a:sym typeface="Times New Roman"/>
            </a:endParaRP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storage bin is created based on the peltier effect. IOT-based technology powers the system's features. </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temperature and humidity of the environment is controlled using the DHT11 sensor. It is implemented using arduino hardware. </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Peltier will produce heat and cold on the corresponding sides when the circuit is in the ONN state. </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12V power supply [SMPS] is used to power MOSFETs.</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3-MOSFET [IRFZ44-N] drain is controlled by an Arduino Uno. </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To dissipate the heat generated by the MOSFET, a heat sink has been installed. </a:t>
            </a:r>
          </a:p>
          <a:p>
            <a:pPr marL="342900" indent="-34290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To dissipate the heat generated by the MOSFET, a heat sink has been installed.</a:t>
            </a:r>
          </a:p>
          <a:p>
            <a:pPr marL="342900" indent="-342900" algn="just">
              <a:buFont typeface="Arial" panose="020B0604020202020204" pitchFamily="34" charset="0"/>
              <a:buChar char="•"/>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When one fan acts as an inflator and the other as a deflator, two fans across from each other are connected in series.</a:t>
            </a:r>
            <a:endParaRPr lang="en-IN"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Google Shape;50;p1">
            <a:extLst>
              <a:ext uri="{FF2B5EF4-FFF2-40B4-BE49-F238E27FC236}">
                <a16:creationId xmlns:a16="http://schemas.microsoft.com/office/drawing/2014/main" id="{65CE06DF-0B40-BF82-5E4D-4A2702BA765B}"/>
              </a:ext>
            </a:extLst>
          </p:cNvPr>
          <p:cNvSpPr txBox="1"/>
          <p:nvPr/>
        </p:nvSpPr>
        <p:spPr>
          <a:xfrm>
            <a:off x="297756" y="7536619"/>
            <a:ext cx="5106785"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Problem Statement</a:t>
            </a:r>
            <a:endParaRPr sz="1400" dirty="0">
              <a:solidFill>
                <a:schemeClr val="dk1"/>
              </a:solidFill>
              <a:latin typeface="Times New Roman"/>
              <a:ea typeface="Times New Roman"/>
              <a:cs typeface="Times New Roman"/>
              <a:sym typeface="Times New Roman"/>
            </a:endParaRPr>
          </a:p>
        </p:txBody>
      </p:sp>
      <p:sp>
        <p:nvSpPr>
          <p:cNvPr id="3" name="Google Shape;50;p1">
            <a:extLst>
              <a:ext uri="{FF2B5EF4-FFF2-40B4-BE49-F238E27FC236}">
                <a16:creationId xmlns:a16="http://schemas.microsoft.com/office/drawing/2014/main" id="{5C46A4D7-0D53-B555-33CF-855E246A8DBC}"/>
              </a:ext>
            </a:extLst>
          </p:cNvPr>
          <p:cNvSpPr txBox="1"/>
          <p:nvPr/>
        </p:nvSpPr>
        <p:spPr>
          <a:xfrm>
            <a:off x="296284" y="2054612"/>
            <a:ext cx="4146436" cy="505570"/>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Introduction</a:t>
            </a:r>
            <a:endParaRPr sz="1400" dirty="0">
              <a:solidFill>
                <a:schemeClr val="dk1"/>
              </a:solidFill>
              <a:latin typeface="Times New Roman"/>
              <a:ea typeface="Times New Roman"/>
              <a:cs typeface="Times New Roman"/>
              <a:sym typeface="Times New Roman"/>
            </a:endParaRPr>
          </a:p>
        </p:txBody>
      </p:sp>
      <p:sp>
        <p:nvSpPr>
          <p:cNvPr id="4" name="Google Shape;50;p1">
            <a:extLst>
              <a:ext uri="{FF2B5EF4-FFF2-40B4-BE49-F238E27FC236}">
                <a16:creationId xmlns:a16="http://schemas.microsoft.com/office/drawing/2014/main" id="{30F487A8-FC26-EA8F-F29A-1D564006C3D1}"/>
              </a:ext>
            </a:extLst>
          </p:cNvPr>
          <p:cNvSpPr txBox="1"/>
          <p:nvPr/>
        </p:nvSpPr>
        <p:spPr>
          <a:xfrm>
            <a:off x="5261735" y="5768961"/>
            <a:ext cx="4146436"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Methodology</a:t>
            </a:r>
            <a:endParaRPr sz="1400" dirty="0">
              <a:solidFill>
                <a:schemeClr val="dk1"/>
              </a:solidFill>
              <a:latin typeface="Times New Roman"/>
              <a:ea typeface="Times New Roman"/>
              <a:cs typeface="Times New Roman"/>
              <a:sym typeface="Times New Roman"/>
            </a:endParaRPr>
          </a:p>
        </p:txBody>
      </p:sp>
      <p:sp>
        <p:nvSpPr>
          <p:cNvPr id="5" name="Google Shape;50;p1">
            <a:extLst>
              <a:ext uri="{FF2B5EF4-FFF2-40B4-BE49-F238E27FC236}">
                <a16:creationId xmlns:a16="http://schemas.microsoft.com/office/drawing/2014/main" id="{D6891B9F-7500-EE95-72E0-74FC013BB41E}"/>
              </a:ext>
            </a:extLst>
          </p:cNvPr>
          <p:cNvSpPr txBox="1"/>
          <p:nvPr/>
        </p:nvSpPr>
        <p:spPr>
          <a:xfrm>
            <a:off x="327396" y="11809746"/>
            <a:ext cx="4146436"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Objective</a:t>
            </a:r>
            <a:endParaRPr sz="1400" dirty="0">
              <a:solidFill>
                <a:schemeClr val="dk1"/>
              </a:solidFill>
              <a:latin typeface="Times New Roman"/>
              <a:ea typeface="Times New Roman"/>
              <a:cs typeface="Times New Roman"/>
              <a:sym typeface="Times New Roman"/>
            </a:endParaRPr>
          </a:p>
        </p:txBody>
      </p:sp>
      <p:sp>
        <p:nvSpPr>
          <p:cNvPr id="6" name="Google Shape;49;p1">
            <a:extLst>
              <a:ext uri="{FF2B5EF4-FFF2-40B4-BE49-F238E27FC236}">
                <a16:creationId xmlns:a16="http://schemas.microsoft.com/office/drawing/2014/main" id="{A1AB0812-245E-8C64-C359-B7B8A61B240B}"/>
              </a:ext>
            </a:extLst>
          </p:cNvPr>
          <p:cNvSpPr/>
          <p:nvPr/>
        </p:nvSpPr>
        <p:spPr>
          <a:xfrm>
            <a:off x="9434787" y="2018297"/>
            <a:ext cx="4488960" cy="12188665"/>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 name="Picture 13">
            <a:extLst>
              <a:ext uri="{FF2B5EF4-FFF2-40B4-BE49-F238E27FC236}">
                <a16:creationId xmlns:a16="http://schemas.microsoft.com/office/drawing/2014/main" id="{362B6950-CCBE-BA8D-7080-E18CF10989FD}"/>
              </a:ext>
            </a:extLst>
          </p:cNvPr>
          <p:cNvPicPr>
            <a:picLocks noChangeAspect="1"/>
          </p:cNvPicPr>
          <p:nvPr/>
        </p:nvPicPr>
        <p:blipFill>
          <a:blip r:embed="rId4"/>
          <a:stretch>
            <a:fillRect/>
          </a:stretch>
        </p:blipFill>
        <p:spPr>
          <a:xfrm>
            <a:off x="9905415" y="10706854"/>
            <a:ext cx="3577408" cy="2753718"/>
          </a:xfrm>
          <a:prstGeom prst="rect">
            <a:avLst/>
          </a:prstGeom>
        </p:spPr>
      </p:pic>
      <p:sp>
        <p:nvSpPr>
          <p:cNvPr id="7" name="Google Shape;49;p1">
            <a:extLst>
              <a:ext uri="{FF2B5EF4-FFF2-40B4-BE49-F238E27FC236}">
                <a16:creationId xmlns:a16="http://schemas.microsoft.com/office/drawing/2014/main" id="{0B4C0DF4-D1DC-1D48-D3FB-E85A2BC85A7D}"/>
              </a:ext>
            </a:extLst>
          </p:cNvPr>
          <p:cNvSpPr/>
          <p:nvPr/>
        </p:nvSpPr>
        <p:spPr>
          <a:xfrm>
            <a:off x="5057716" y="2018297"/>
            <a:ext cx="4187066" cy="3443529"/>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5FFBE2B1-E6A2-1F4F-79AF-2AAF517091D2}"/>
              </a:ext>
            </a:extLst>
          </p:cNvPr>
          <p:cNvSpPr txBox="1"/>
          <p:nvPr/>
        </p:nvSpPr>
        <p:spPr>
          <a:xfrm>
            <a:off x="5058662" y="2532539"/>
            <a:ext cx="4096015" cy="2862322"/>
          </a:xfrm>
          <a:prstGeom prst="rect">
            <a:avLst/>
          </a:prstGeom>
          <a:noFill/>
        </p:spPr>
        <p:txBody>
          <a:bodyPr wrap="square">
            <a:spAutoFit/>
          </a:bodyPr>
          <a:lstStyle/>
          <a:p>
            <a:pPr marL="342900" lvl="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It took a few days to get the peltier properly configured with the heat sink and switched power supply (SMPS).</a:t>
            </a:r>
          </a:p>
          <a:p>
            <a:pPr marL="342900" lvl="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Using an arduino it is difficult to make Peltier compatible with MOSFET and fan since peltier operates in both hot and cold environments.</a:t>
            </a:r>
          </a:p>
          <a:p>
            <a:pPr marL="342900" lvl="0" indent="-3429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Controlling the humidity and temperature using the peltier and the DHT11 sensor is a challenging task.</a:t>
            </a:r>
          </a:p>
        </p:txBody>
      </p:sp>
      <p:sp>
        <p:nvSpPr>
          <p:cNvPr id="12" name="Google Shape;49;p1">
            <a:extLst>
              <a:ext uri="{FF2B5EF4-FFF2-40B4-BE49-F238E27FC236}">
                <a16:creationId xmlns:a16="http://schemas.microsoft.com/office/drawing/2014/main" id="{B253D18A-0318-7555-C739-A234538ED841}"/>
              </a:ext>
            </a:extLst>
          </p:cNvPr>
          <p:cNvSpPr/>
          <p:nvPr/>
        </p:nvSpPr>
        <p:spPr>
          <a:xfrm>
            <a:off x="275968" y="7506750"/>
            <a:ext cx="4583843" cy="4128659"/>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49;p1">
            <a:extLst>
              <a:ext uri="{FF2B5EF4-FFF2-40B4-BE49-F238E27FC236}">
                <a16:creationId xmlns:a16="http://schemas.microsoft.com/office/drawing/2014/main" id="{77F52283-9427-4114-7B28-2B66BA8D6553}"/>
              </a:ext>
            </a:extLst>
          </p:cNvPr>
          <p:cNvSpPr/>
          <p:nvPr/>
        </p:nvSpPr>
        <p:spPr>
          <a:xfrm>
            <a:off x="290038" y="11788495"/>
            <a:ext cx="4569773" cy="2418467"/>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TextBox 20">
            <a:extLst>
              <a:ext uri="{FF2B5EF4-FFF2-40B4-BE49-F238E27FC236}">
                <a16:creationId xmlns:a16="http://schemas.microsoft.com/office/drawing/2014/main" id="{A896692D-CD87-8E56-1A53-94B08503A36E}"/>
              </a:ext>
            </a:extLst>
          </p:cNvPr>
          <p:cNvSpPr txBox="1"/>
          <p:nvPr/>
        </p:nvSpPr>
        <p:spPr>
          <a:xfrm>
            <a:off x="290038" y="12375005"/>
            <a:ext cx="4569773" cy="1837426"/>
          </a:xfrm>
          <a:prstGeom prst="rect">
            <a:avLst/>
          </a:prstGeom>
          <a:noFill/>
        </p:spPr>
        <p:txBody>
          <a:bodyPr wrap="square">
            <a:spAutoFit/>
          </a:bodyPr>
          <a:lstStyle/>
          <a:p>
            <a:pPr marL="342900" indent="-342900" algn="just">
              <a:lnSpc>
                <a:spcPct val="90000"/>
              </a:lnSpc>
              <a:buClr>
                <a:schemeClr val="dk1"/>
              </a:buClr>
              <a:buSzPts val="2376"/>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primary goal of this project is to reduce the risk of crop destruction due to temperature, humidity, fire, rain, and other factors by preserving the fruits and vegetables. </a:t>
            </a:r>
            <a:endParaRPr lang="en-US" sz="1800" dirty="0"/>
          </a:p>
          <a:p>
            <a:pPr marL="342900" lvl="0" indent="-342900" algn="just" rtl="0">
              <a:lnSpc>
                <a:spcPct val="90000"/>
              </a:lnSpc>
              <a:spcBef>
                <a:spcPts val="0"/>
              </a:spcBef>
              <a:spcAft>
                <a:spcPts val="0"/>
              </a:spcAft>
              <a:buClr>
                <a:schemeClr val="dk1"/>
              </a:buClr>
              <a:buSzPts val="2376"/>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Thus, the farm produce that has been kept can be provided as and when needed.</a:t>
            </a:r>
            <a:endParaRPr lang="en-US" sz="1800" dirty="0"/>
          </a:p>
        </p:txBody>
      </p:sp>
      <p:sp>
        <p:nvSpPr>
          <p:cNvPr id="23" name="TextBox 22">
            <a:extLst>
              <a:ext uri="{FF2B5EF4-FFF2-40B4-BE49-F238E27FC236}">
                <a16:creationId xmlns:a16="http://schemas.microsoft.com/office/drawing/2014/main" id="{066D2158-A0B0-23AD-0FEA-5105E131C7F8}"/>
              </a:ext>
            </a:extLst>
          </p:cNvPr>
          <p:cNvSpPr txBox="1"/>
          <p:nvPr/>
        </p:nvSpPr>
        <p:spPr>
          <a:xfrm>
            <a:off x="297755" y="7988187"/>
            <a:ext cx="4562055" cy="3821559"/>
          </a:xfrm>
          <a:prstGeom prst="rect">
            <a:avLst/>
          </a:prstGeom>
          <a:noFill/>
        </p:spPr>
        <p:txBody>
          <a:bodyPr wrap="square">
            <a:spAutoFit/>
          </a:bodyPr>
          <a:lstStyle/>
          <a:p>
            <a:pPr marL="342900" lvl="0" indent="-342900" algn="just" rtl="0">
              <a:spcBef>
                <a:spcPts val="0"/>
              </a:spcBef>
              <a:spcAft>
                <a:spcPts val="0"/>
              </a:spcAft>
              <a:buClr>
                <a:schemeClr val="dk1"/>
              </a:buClr>
              <a:buSzPts val="2376"/>
              <a:buFont typeface="Arial" panose="020B0604020202020204" pitchFamily="34" charset="0"/>
              <a:buChar char="•"/>
            </a:pPr>
            <a:r>
              <a:rPr lang="en-US" sz="1750" dirty="0">
                <a:solidFill>
                  <a:schemeClr val="dk1"/>
                </a:solidFill>
                <a:latin typeface="Times New Roman" panose="02020603050405020304" pitchFamily="18" charset="0"/>
                <a:ea typeface="Times New Roman"/>
                <a:cs typeface="Times New Roman" panose="02020603050405020304" pitchFamily="18" charset="0"/>
                <a:sym typeface="Times New Roman"/>
              </a:rPr>
              <a:t>In India, vegetables and fruits have been preserved using conventional techniques since ancient times, however this practice has several drawbacks, including degradation, discoloration, and moisture damage.</a:t>
            </a:r>
            <a:endParaRPr lang="en-US" sz="1750" dirty="0">
              <a:latin typeface="Times New Roman" panose="02020603050405020304" pitchFamily="18" charset="0"/>
              <a:cs typeface="Times New Roman" panose="02020603050405020304" pitchFamily="18" charset="0"/>
            </a:endParaRPr>
          </a:p>
          <a:p>
            <a:pPr marL="342900" lvl="0" indent="-342900" algn="just" rtl="0">
              <a:spcBef>
                <a:spcPts val="500"/>
              </a:spcBef>
              <a:spcAft>
                <a:spcPts val="0"/>
              </a:spcAft>
              <a:buClr>
                <a:schemeClr val="dk1"/>
              </a:buClr>
              <a:buSzPts val="2376"/>
              <a:buFont typeface="Arial" panose="020B0604020202020204" pitchFamily="34" charset="0"/>
              <a:buChar char="•"/>
            </a:pPr>
            <a:r>
              <a:rPr lang="en-US" sz="1750" dirty="0">
                <a:solidFill>
                  <a:schemeClr val="dk1"/>
                </a:solidFill>
                <a:latin typeface="Times New Roman" panose="02020603050405020304" pitchFamily="18" charset="0"/>
                <a:ea typeface="Times New Roman"/>
                <a:cs typeface="Times New Roman" panose="02020603050405020304" pitchFamily="18" charset="0"/>
                <a:sym typeface="Times New Roman"/>
              </a:rPr>
              <a:t>Waste from farming has dramatically increased. Fruit and vegetable wastes are generated throughout the supply chain and vary greatly based on how they were processed. </a:t>
            </a:r>
            <a:endParaRPr lang="en-US" sz="1750" dirty="0">
              <a:latin typeface="Times New Roman" panose="02020603050405020304" pitchFamily="18" charset="0"/>
              <a:cs typeface="Times New Roman" panose="02020603050405020304" pitchFamily="18" charset="0"/>
            </a:endParaRPr>
          </a:p>
          <a:p>
            <a:pPr marL="342900" lvl="0" indent="-342900" algn="just" rtl="0">
              <a:spcBef>
                <a:spcPts val="500"/>
              </a:spcBef>
              <a:spcAft>
                <a:spcPts val="0"/>
              </a:spcAft>
              <a:buClr>
                <a:schemeClr val="dk1"/>
              </a:buClr>
              <a:buSzPts val="2376"/>
              <a:buFont typeface="Arial" panose="020B0604020202020204" pitchFamily="34" charset="0"/>
              <a:buChar char="•"/>
            </a:pPr>
            <a:r>
              <a:rPr lang="en-US" sz="1750" dirty="0">
                <a:solidFill>
                  <a:schemeClr val="dk1"/>
                </a:solidFill>
                <a:latin typeface="Times New Roman" panose="02020603050405020304" pitchFamily="18" charset="0"/>
                <a:ea typeface="Times New Roman"/>
                <a:cs typeface="Times New Roman" panose="02020603050405020304" pitchFamily="18" charset="0"/>
                <a:sym typeface="Times New Roman"/>
              </a:rPr>
              <a:t>Therefore, we propose a smart storage bin to reduce waste.</a:t>
            </a:r>
            <a:endParaRPr lang="en-US" sz="1750" dirty="0"/>
          </a:p>
        </p:txBody>
      </p:sp>
      <p:sp>
        <p:nvSpPr>
          <p:cNvPr id="24" name="Google Shape;49;p1">
            <a:extLst>
              <a:ext uri="{FF2B5EF4-FFF2-40B4-BE49-F238E27FC236}">
                <a16:creationId xmlns:a16="http://schemas.microsoft.com/office/drawing/2014/main" id="{ABCB8B7A-0499-4B8B-83E6-8D1085D73C6E}"/>
              </a:ext>
            </a:extLst>
          </p:cNvPr>
          <p:cNvSpPr/>
          <p:nvPr/>
        </p:nvSpPr>
        <p:spPr>
          <a:xfrm>
            <a:off x="14138017" y="2018297"/>
            <a:ext cx="5707002" cy="3443529"/>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TextBox 25">
            <a:extLst>
              <a:ext uri="{FF2B5EF4-FFF2-40B4-BE49-F238E27FC236}">
                <a16:creationId xmlns:a16="http://schemas.microsoft.com/office/drawing/2014/main" id="{335EF8C8-FCB1-FEA1-4DE8-6D6AE8B7B6D3}"/>
              </a:ext>
            </a:extLst>
          </p:cNvPr>
          <p:cNvSpPr txBox="1"/>
          <p:nvPr/>
        </p:nvSpPr>
        <p:spPr>
          <a:xfrm>
            <a:off x="14243316" y="2657793"/>
            <a:ext cx="5465448" cy="2739211"/>
          </a:xfrm>
          <a:prstGeom prst="rect">
            <a:avLst/>
          </a:prstGeom>
          <a:noFill/>
        </p:spPr>
        <p:txBody>
          <a:bodyPr wrap="square">
            <a:spAutoFit/>
          </a:bodyPr>
          <a:lstStyle/>
          <a:p>
            <a:pPr marL="285750" lvl="0" indent="-285750" algn="just" rtl="0">
              <a:lnSpc>
                <a:spcPct val="100000"/>
              </a:lnSpc>
              <a:spcBef>
                <a:spcPts val="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Environmental elements including the type of storage structure, temperature, pH, moisture, etc. significantly impact the natural contamination of the food grains. </a:t>
            </a:r>
            <a:endParaRPr lang="en-US" sz="1800" dirty="0"/>
          </a:p>
          <a:p>
            <a:pPr marL="285750" lvl="0" indent="-285750" algn="just" rtl="0">
              <a:lnSpc>
                <a:spcPct val="100000"/>
              </a:lnSpc>
              <a:spcBef>
                <a:spcPts val="60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smart storage bin will benefit all stakeholders involved in vegetables and fruits production and storage, whether directly or indirectly. </a:t>
            </a:r>
            <a:endParaRPr lang="en-US" sz="1800" dirty="0"/>
          </a:p>
          <a:p>
            <a:pPr marL="285750" lvl="0" indent="-285750" algn="just" rtl="0">
              <a:lnSpc>
                <a:spcPct val="100000"/>
              </a:lnSpc>
              <a:spcBef>
                <a:spcPts val="60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Hence using a peltier by controlling the temperature and humidity of the environment and using a DHT11 sensor we implemented a smart storage bin.</a:t>
            </a:r>
            <a:endParaRPr lang="en-US" sz="1800" dirty="0"/>
          </a:p>
        </p:txBody>
      </p:sp>
      <p:sp>
        <p:nvSpPr>
          <p:cNvPr id="28" name="TextBox 27">
            <a:extLst>
              <a:ext uri="{FF2B5EF4-FFF2-40B4-BE49-F238E27FC236}">
                <a16:creationId xmlns:a16="http://schemas.microsoft.com/office/drawing/2014/main" id="{CFF14BA8-AE18-42F8-8117-91938F742385}"/>
              </a:ext>
            </a:extLst>
          </p:cNvPr>
          <p:cNvSpPr txBox="1"/>
          <p:nvPr/>
        </p:nvSpPr>
        <p:spPr>
          <a:xfrm>
            <a:off x="14138016" y="2090745"/>
            <a:ext cx="5001935" cy="530915"/>
          </a:xfrm>
          <a:prstGeom prst="rect">
            <a:avLst/>
          </a:prstGeom>
          <a:noFill/>
        </p:spPr>
        <p:txBody>
          <a:bodyPr wrap="square">
            <a:spAutoFit/>
          </a:bodyPr>
          <a:lstStyle/>
          <a:p>
            <a:pPr lvl="0"/>
            <a:r>
              <a:rPr lang="en-US" sz="2850" b="1" dirty="0">
                <a:latin typeface="Times New Roman" panose="02020603050405020304" pitchFamily="18" charset="0"/>
                <a:cs typeface="Times New Roman" panose="02020603050405020304" pitchFamily="18" charset="0"/>
              </a:rPr>
              <a:t>Conclusion</a:t>
            </a:r>
          </a:p>
        </p:txBody>
      </p:sp>
      <p:sp>
        <p:nvSpPr>
          <p:cNvPr id="32" name="TextBox 31">
            <a:extLst>
              <a:ext uri="{FF2B5EF4-FFF2-40B4-BE49-F238E27FC236}">
                <a16:creationId xmlns:a16="http://schemas.microsoft.com/office/drawing/2014/main" id="{B7BFF1ED-7CFF-F141-DB80-1D7C9C719500}"/>
              </a:ext>
            </a:extLst>
          </p:cNvPr>
          <p:cNvSpPr txBox="1"/>
          <p:nvPr/>
        </p:nvSpPr>
        <p:spPr>
          <a:xfrm>
            <a:off x="14243316" y="9462051"/>
            <a:ext cx="5345240" cy="530915"/>
          </a:xfrm>
          <a:prstGeom prst="rect">
            <a:avLst/>
          </a:prstGeom>
          <a:noFill/>
        </p:spPr>
        <p:txBody>
          <a:bodyPr wrap="square">
            <a:spAutoFit/>
          </a:bodyPr>
          <a:lstStyle/>
          <a:p>
            <a:pPr lvl="0"/>
            <a:r>
              <a:rPr lang="en-US" sz="2850" b="1" dirty="0">
                <a:latin typeface="Times New Roman" panose="02020603050405020304" pitchFamily="18" charset="0"/>
                <a:cs typeface="Times New Roman" panose="02020603050405020304" pitchFamily="18" charset="0"/>
              </a:rPr>
              <a:t>References</a:t>
            </a:r>
          </a:p>
        </p:txBody>
      </p:sp>
      <p:sp>
        <p:nvSpPr>
          <p:cNvPr id="33" name="Google Shape;49;p1">
            <a:extLst>
              <a:ext uri="{FF2B5EF4-FFF2-40B4-BE49-F238E27FC236}">
                <a16:creationId xmlns:a16="http://schemas.microsoft.com/office/drawing/2014/main" id="{84D0913F-6371-F6BB-CB80-CA791D454BC2}"/>
              </a:ext>
            </a:extLst>
          </p:cNvPr>
          <p:cNvSpPr/>
          <p:nvPr/>
        </p:nvSpPr>
        <p:spPr>
          <a:xfrm>
            <a:off x="282269" y="1998489"/>
            <a:ext cx="4585441" cy="5355175"/>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TextBox 34">
            <a:extLst>
              <a:ext uri="{FF2B5EF4-FFF2-40B4-BE49-F238E27FC236}">
                <a16:creationId xmlns:a16="http://schemas.microsoft.com/office/drawing/2014/main" id="{1BE53790-DB8E-DFF9-8905-2AE155B5ABF7}"/>
              </a:ext>
            </a:extLst>
          </p:cNvPr>
          <p:cNvSpPr txBox="1"/>
          <p:nvPr/>
        </p:nvSpPr>
        <p:spPr>
          <a:xfrm>
            <a:off x="259083" y="2074198"/>
            <a:ext cx="4622516" cy="5188215"/>
          </a:xfrm>
          <a:prstGeom prst="rect">
            <a:avLst/>
          </a:prstGeom>
          <a:noFill/>
        </p:spPr>
        <p:txBody>
          <a:bodyPr wrap="square">
            <a:spAutoFit/>
          </a:bodyPr>
          <a:lstStyle/>
          <a:p>
            <a:pPr algn="just">
              <a:lnSpc>
                <a:spcPct val="115000"/>
              </a:lnSpc>
              <a:spcAft>
                <a:spcPts val="800"/>
              </a:spcAft>
            </a:pPr>
            <a:endParaRPr lang="en-IN" sz="2000" b="1" dirty="0">
              <a:solidFill>
                <a:srgbClr val="000000"/>
              </a:solidFill>
              <a:effectLst/>
              <a:latin typeface="Times New Roman" panose="02020603050405020304" pitchFamily="18" charset="0"/>
              <a:ea typeface="Calibri" panose="020F0502020204030204" pitchFamily="34" charset="0"/>
            </a:endParaRPr>
          </a:p>
          <a:p>
            <a:pPr marL="342900" indent="-342900" algn="just">
              <a:lnSpc>
                <a:spcPct val="115000"/>
              </a:lnSpc>
              <a:spcAft>
                <a:spcPts val="800"/>
              </a:spcAft>
              <a:buFont typeface="Arial" panose="020B0604020202020204" pitchFamily="34" charset="0"/>
              <a:buChar char="•"/>
            </a:pPr>
            <a:r>
              <a:rPr lang="en-IN" sz="1800" dirty="0">
                <a:solidFill>
                  <a:srgbClr val="000000"/>
                </a:solidFill>
                <a:effectLst/>
                <a:latin typeface="Times New Roman" panose="02020603050405020304" pitchFamily="18" charset="0"/>
                <a:ea typeface="Calibri" panose="020F0502020204030204" pitchFamily="34" charset="0"/>
              </a:rPr>
              <a:t>The Internet of Things (IoT) is an emerging technology and is now completely transforming the ways in which industries operate.</a:t>
            </a:r>
            <a:r>
              <a:rPr lang="en-IN" sz="1800" dirty="0">
                <a:solidFill>
                  <a:srgbClr val="000000"/>
                </a:solidFill>
                <a:effectLst/>
                <a:latin typeface="Calibri" panose="020F0502020204030204" pitchFamily="34" charset="0"/>
                <a:ea typeface="Calibri" panose="020F0502020204030204" pitchFamily="34" charset="0"/>
              </a:rPr>
              <a:t> </a:t>
            </a:r>
          </a:p>
          <a:p>
            <a:pPr marL="342900" indent="-342900" algn="just">
              <a:lnSpc>
                <a:spcPct val="115000"/>
              </a:lnSpc>
              <a:spcAft>
                <a:spcPts val="800"/>
              </a:spcAft>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India is the second largest producer of fruits and vegetables in the world after China. Since we can only retain the quality of fruits and vegetables after harvesting, it is crucial to store them in the right ecosystem since the quality of fruits and vegetables has a significant impact on the environment during storage. </a:t>
            </a:r>
            <a:endParaRPr lang="en-IN" sz="1800" dirty="0">
              <a:solidFill>
                <a:srgbClr val="000000"/>
              </a:solidFill>
              <a:effectLst/>
              <a:latin typeface="Calibri" panose="020F0502020204030204" pitchFamily="34" charset="0"/>
              <a:ea typeface="Calibri" panose="020F0502020204030204" pitchFamily="34" charset="0"/>
            </a:endParaRPr>
          </a:p>
          <a:p>
            <a:pPr marL="342900" indent="-342900" algn="just">
              <a:lnSpc>
                <a:spcPct val="115000"/>
              </a:lnSpc>
              <a:spcAft>
                <a:spcPts val="800"/>
              </a:spcAft>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The storage box or bin will be designed to protect the food from environmental factors</a:t>
            </a:r>
            <a:r>
              <a:rPr lang="en-US" sz="1400" dirty="0">
                <a:solidFill>
                  <a:srgbClr val="000000"/>
                </a:solidFill>
                <a:effectLst/>
                <a:latin typeface="Times New Roman" panose="02020603050405020304" pitchFamily="18" charset="0"/>
                <a:ea typeface="Calibri" panose="020F0502020204030204" pitchFamily="34" charset="0"/>
              </a:rPr>
              <a:t>.</a:t>
            </a:r>
            <a:endParaRPr lang="en-IN" sz="2400" b="1" dirty="0">
              <a:solidFill>
                <a:srgbClr val="1F1C18"/>
              </a:solidFill>
              <a:latin typeface="Times New Roman"/>
              <a:ea typeface="Times New Roman"/>
              <a:cs typeface="Times New Roman"/>
              <a:sym typeface="Times New Roman"/>
            </a:endParaRPr>
          </a:p>
        </p:txBody>
      </p:sp>
      <p:sp>
        <p:nvSpPr>
          <p:cNvPr id="10" name="Google Shape;49;p1">
            <a:extLst>
              <a:ext uri="{FF2B5EF4-FFF2-40B4-BE49-F238E27FC236}">
                <a16:creationId xmlns:a16="http://schemas.microsoft.com/office/drawing/2014/main" id="{DCA98FDB-1B85-A59B-80A6-9ED5D7A73B1B}"/>
              </a:ext>
            </a:extLst>
          </p:cNvPr>
          <p:cNvSpPr/>
          <p:nvPr/>
        </p:nvSpPr>
        <p:spPr>
          <a:xfrm>
            <a:off x="14138014" y="9462051"/>
            <a:ext cx="5707003" cy="4761105"/>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lang="en-IN" sz="1800">
              <a:solidFill>
                <a:schemeClr val="dk1"/>
              </a:solidFill>
              <a:latin typeface="Calibri"/>
              <a:ea typeface="Calibri"/>
              <a:cs typeface="Calibri"/>
              <a:sym typeface="Calibri"/>
            </a:endParaRPr>
          </a:p>
        </p:txBody>
      </p:sp>
      <p:sp>
        <p:nvSpPr>
          <p:cNvPr id="18" name="TextBox 17">
            <a:extLst>
              <a:ext uri="{FF2B5EF4-FFF2-40B4-BE49-F238E27FC236}">
                <a16:creationId xmlns:a16="http://schemas.microsoft.com/office/drawing/2014/main" id="{E54AEE20-D7E4-7CB3-CFFF-19683F34E279}"/>
              </a:ext>
            </a:extLst>
          </p:cNvPr>
          <p:cNvSpPr txBox="1"/>
          <p:nvPr/>
        </p:nvSpPr>
        <p:spPr>
          <a:xfrm>
            <a:off x="13833611" y="10073782"/>
            <a:ext cx="5943093" cy="3550203"/>
          </a:xfrm>
          <a:prstGeom prst="rect">
            <a:avLst/>
          </a:prstGeom>
          <a:noFill/>
        </p:spPr>
        <p:txBody>
          <a:bodyPr wrap="square">
            <a:spAutoFit/>
          </a:bodyPr>
          <a:lstStyle/>
          <a:p>
            <a:pPr marL="800077" lvl="0" indent="-457200" algn="just" rtl="0">
              <a:lnSpc>
                <a:spcPct val="110000"/>
              </a:lnSpc>
              <a:spcBef>
                <a:spcPts val="0"/>
              </a:spcBef>
              <a:spcAft>
                <a:spcPts val="0"/>
              </a:spcAft>
              <a:buClr>
                <a:schemeClr val="dk1"/>
              </a:buClr>
              <a:buSzPct val="99000"/>
              <a:buFont typeface="Arial"/>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P. K. Omre, Shikhangi Singh, Shikha Singh, “Waste utilization of fruits and vegetables”,</a:t>
            </a:r>
            <a:r>
              <a:rPr lang="en-US" sz="1800" b="0" i="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800" b="0" i="1" dirty="0">
                <a:solidFill>
                  <a:srgbClr val="000000"/>
                </a:solidFill>
                <a:latin typeface="Times New Roman" panose="02020603050405020304" pitchFamily="18" charset="0"/>
                <a:ea typeface="Times New Roman"/>
                <a:cs typeface="Times New Roman" panose="02020603050405020304" pitchFamily="18" charset="0"/>
                <a:sym typeface="Times New Roman"/>
              </a:rPr>
              <a:t>South Asian J. Food Technol. Environ</a:t>
            </a:r>
            <a:r>
              <a:rPr lang="en-US" sz="1800" b="0" i="1"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US" sz="18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Vol 4(1)</a:t>
            </a:r>
            <a:r>
              <a:rPr lang="en-US" sz="18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January (2018). </a:t>
            </a:r>
            <a:endParaRPr lang="en-US" sz="1800" dirty="0">
              <a:latin typeface="Times New Roman" panose="02020603050405020304" pitchFamily="18" charset="0"/>
              <a:cs typeface="Times New Roman" panose="02020603050405020304" pitchFamily="18" charset="0"/>
            </a:endParaRPr>
          </a:p>
          <a:p>
            <a:pPr marL="800077" lvl="0" indent="-457200" algn="just" rtl="0">
              <a:lnSpc>
                <a:spcPct val="110000"/>
              </a:lnSpc>
              <a:spcBef>
                <a:spcPts val="500"/>
              </a:spcBef>
              <a:spcAft>
                <a:spcPts val="0"/>
              </a:spcAft>
              <a:buClr>
                <a:schemeClr val="dk1"/>
              </a:buClr>
              <a:buSzPct val="99000"/>
              <a:buFont typeface="Arial"/>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Aritra Das, Chanchal Mondal, “Studies on the utilization of fruit and vegetable waste for generation  of biogas”, </a:t>
            </a:r>
            <a:r>
              <a:rPr lang="en-US" sz="1800" i="1" dirty="0">
                <a:latin typeface="Times New Roman" panose="02020603050405020304" pitchFamily="18" charset="0"/>
                <a:ea typeface="Times New Roman"/>
                <a:cs typeface="Times New Roman" panose="02020603050405020304" pitchFamily="18" charset="0"/>
                <a:sym typeface="Times New Roman"/>
              </a:rPr>
              <a:t>International Journal Of Engineering  And Science</a:t>
            </a:r>
            <a:r>
              <a:rPr lang="en-US" sz="1800" dirty="0">
                <a:latin typeface="Times New Roman" panose="02020603050405020304" pitchFamily="18" charset="0"/>
                <a:ea typeface="Times New Roman"/>
                <a:cs typeface="Times New Roman" panose="02020603050405020304" pitchFamily="18" charset="0"/>
                <a:sym typeface="Times New Roman"/>
              </a:rPr>
              <a:t>, Vol.3, Issue 9, PP 24-32, September (2013). </a:t>
            </a:r>
            <a:endPar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800077" lvl="0" indent="-457200" algn="just" rtl="0">
              <a:lnSpc>
                <a:spcPct val="110000"/>
              </a:lnSpc>
              <a:spcBef>
                <a:spcPts val="500"/>
              </a:spcBef>
              <a:spcAft>
                <a:spcPts val="0"/>
              </a:spcAft>
              <a:buClr>
                <a:schemeClr val="dk1"/>
              </a:buClr>
              <a:buSzPct val="99000"/>
              <a:buFont typeface="Arial"/>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Nicole Kennard, “Food Waste Management”,</a:t>
            </a:r>
            <a:r>
              <a:rPr lang="en-US" sz="1800" dirty="0">
                <a:solidFill>
                  <a:srgbClr val="333333"/>
                </a:solidFill>
                <a:latin typeface="Times New Roman" panose="02020603050405020304" pitchFamily="18" charset="0"/>
                <a:ea typeface="Times New Roman"/>
                <a:cs typeface="Times New Roman" panose="02020603050405020304" pitchFamily="18" charset="0"/>
                <a:sym typeface="Times New Roman"/>
              </a:rPr>
              <a:t> </a:t>
            </a:r>
            <a:r>
              <a:rPr lang="en-US" sz="1800" b="0" i="1" dirty="0">
                <a:solidFill>
                  <a:schemeClr val="dk1"/>
                </a:solidFill>
                <a:latin typeface="Times New Roman" panose="02020603050405020304" pitchFamily="18" charset="0"/>
                <a:ea typeface="Times New Roman"/>
                <a:cs typeface="Times New Roman" panose="02020603050405020304" pitchFamily="18" charset="0"/>
                <a:sym typeface="Times New Roman"/>
              </a:rPr>
              <a:t>Encyclopedia of the UN Sustainable Development Goals Zero Hunger</a:t>
            </a:r>
            <a:r>
              <a:rPr lang="en-US" sz="1800" b="0" i="1" dirty="0">
                <a:solidFill>
                  <a:srgbClr val="333333"/>
                </a:solidFill>
                <a:latin typeface="Times New Roman" panose="02020603050405020304" pitchFamily="18" charset="0"/>
                <a:ea typeface="Times New Roman"/>
                <a:cs typeface="Times New Roman" panose="02020603050405020304" pitchFamily="18" charset="0"/>
                <a:sym typeface="Times New Roman"/>
              </a:rPr>
              <a:t>,</a:t>
            </a:r>
            <a:r>
              <a:rPr lang="en-US" sz="1800" b="0" i="0" dirty="0">
                <a:solidFill>
                  <a:srgbClr val="333333"/>
                </a:solidFill>
                <a:latin typeface="Times New Roman" panose="02020603050405020304" pitchFamily="18" charset="0"/>
                <a:ea typeface="Times New Roman"/>
                <a:cs typeface="Times New Roman" panose="02020603050405020304" pitchFamily="18" charset="0"/>
                <a:sym typeface="Times New Roman"/>
              </a:rPr>
              <a:t> </a:t>
            </a:r>
            <a:r>
              <a:rPr lang="en-US" sz="1800" b="0" i="0" dirty="0">
                <a:solidFill>
                  <a:schemeClr val="dk1"/>
                </a:solidFill>
                <a:latin typeface="Times New Roman" panose="02020603050405020304" pitchFamily="18" charset="0"/>
                <a:ea typeface="Times New Roman"/>
                <a:cs typeface="Times New Roman" panose="02020603050405020304" pitchFamily="18" charset="0"/>
                <a:sym typeface="Times New Roman"/>
              </a:rPr>
              <a:t>p. 355-370</a:t>
            </a:r>
            <a:r>
              <a:rPr lang="en-US" sz="1800" b="0" i="0" dirty="0">
                <a:solidFill>
                  <a:srgbClr val="333333"/>
                </a:solidFill>
                <a:latin typeface="Times New Roman" panose="02020603050405020304" pitchFamily="18" charset="0"/>
                <a:ea typeface="Times New Roman"/>
                <a:cs typeface="Times New Roman" panose="02020603050405020304" pitchFamily="18" charset="0"/>
                <a:sym typeface="Times New Roman"/>
              </a:rPr>
              <a:t>,</a:t>
            </a:r>
            <a:r>
              <a:rPr lang="en-US" sz="1800" i="1"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January (2019).</a:t>
            </a:r>
            <a:endParaRPr lang="en-US" sz="18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7B7D24A8-C4D9-33D7-AF0E-A4BE61F4AF6B}"/>
              </a:ext>
            </a:extLst>
          </p:cNvPr>
          <p:cNvPicPr>
            <a:picLocks noChangeAspect="1"/>
          </p:cNvPicPr>
          <p:nvPr/>
        </p:nvPicPr>
        <p:blipFill>
          <a:blip r:embed="rId5"/>
          <a:stretch>
            <a:fillRect/>
          </a:stretch>
        </p:blipFill>
        <p:spPr>
          <a:xfrm>
            <a:off x="9733846" y="4662962"/>
            <a:ext cx="3814780" cy="2726760"/>
          </a:xfrm>
          <a:prstGeom prst="rect">
            <a:avLst/>
          </a:prstGeom>
        </p:spPr>
      </p:pic>
      <p:graphicFrame>
        <p:nvGraphicFramePr>
          <p:cNvPr id="27" name="Table 26">
            <a:extLst>
              <a:ext uri="{FF2B5EF4-FFF2-40B4-BE49-F238E27FC236}">
                <a16:creationId xmlns:a16="http://schemas.microsoft.com/office/drawing/2014/main" id="{8B546AE4-0BAC-3E8D-0943-166CED39CA3E}"/>
              </a:ext>
            </a:extLst>
          </p:cNvPr>
          <p:cNvGraphicFramePr>
            <a:graphicFrameLocks noGrp="1"/>
          </p:cNvGraphicFramePr>
          <p:nvPr/>
        </p:nvGraphicFramePr>
        <p:xfrm>
          <a:off x="24551640" y="3794760"/>
          <a:ext cx="208280" cy="304800"/>
        </p:xfrm>
        <a:graphic>
          <a:graphicData uri="http://schemas.openxmlformats.org/drawingml/2006/table">
            <a:tbl>
              <a:tblPr/>
              <a:tblGrid>
                <a:gridCol w="208280">
                  <a:extLst>
                    <a:ext uri="{9D8B030D-6E8A-4147-A177-3AD203B41FA5}">
                      <a16:colId xmlns:a16="http://schemas.microsoft.com/office/drawing/2014/main" val="815285669"/>
                    </a:ext>
                  </a:extLst>
                </a:gridCol>
              </a:tblGrid>
              <a:tr h="0">
                <a:tc>
                  <a:txBody>
                    <a:bodyPr/>
                    <a:lstStyle/>
                    <a:p>
                      <a:endParaRPr lang="en-IN"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val="2452880745"/>
                  </a:ext>
                </a:extLst>
              </a:tr>
            </a:tbl>
          </a:graphicData>
        </a:graphic>
      </p:graphicFrame>
      <p:sp>
        <p:nvSpPr>
          <p:cNvPr id="9" name="TextBox 8">
            <a:extLst>
              <a:ext uri="{FF2B5EF4-FFF2-40B4-BE49-F238E27FC236}">
                <a16:creationId xmlns:a16="http://schemas.microsoft.com/office/drawing/2014/main" id="{C3948527-7D7F-3E7A-31ED-8554DE450440}"/>
              </a:ext>
            </a:extLst>
          </p:cNvPr>
          <p:cNvSpPr txBox="1"/>
          <p:nvPr/>
        </p:nvSpPr>
        <p:spPr>
          <a:xfrm>
            <a:off x="9476547" y="2084827"/>
            <a:ext cx="3779000" cy="530915"/>
          </a:xfrm>
          <a:prstGeom prst="rect">
            <a:avLst/>
          </a:prstGeom>
          <a:noFill/>
        </p:spPr>
        <p:txBody>
          <a:bodyPr wrap="square">
            <a:spAutoFit/>
          </a:bodyPr>
          <a:lstStyle/>
          <a:p>
            <a:pPr algn="just"/>
            <a:r>
              <a:rPr lang="en-IN" sz="2850" b="1" dirty="0">
                <a:solidFill>
                  <a:schemeClr val="tx1"/>
                </a:solidFill>
                <a:latin typeface="Times New Roman" panose="02020603050405020304" pitchFamily="18" charset="0"/>
                <a:cs typeface="Times New Roman" panose="02020603050405020304" pitchFamily="18" charset="0"/>
              </a:rPr>
              <a:t>Result</a:t>
            </a:r>
          </a:p>
        </p:txBody>
      </p:sp>
      <p:sp>
        <p:nvSpPr>
          <p:cNvPr id="16" name="TextBox 15">
            <a:extLst>
              <a:ext uri="{FF2B5EF4-FFF2-40B4-BE49-F238E27FC236}">
                <a16:creationId xmlns:a16="http://schemas.microsoft.com/office/drawing/2014/main" id="{EC3D278E-BC12-9A57-D3AD-7F8029BF232A}"/>
              </a:ext>
            </a:extLst>
          </p:cNvPr>
          <p:cNvSpPr txBox="1"/>
          <p:nvPr/>
        </p:nvSpPr>
        <p:spPr>
          <a:xfrm>
            <a:off x="9448861" y="2616676"/>
            <a:ext cx="4384750"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temperature and humidity of the crate will be detected by DHT11, which is positioned within the crate. </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Hot and cold air is blown into the smart storage bin to maintain the desired temperature in accordance with the DHT11's output.</a:t>
            </a:r>
          </a:p>
          <a:p>
            <a:endParaRPr lang="en-IN" dirty="0"/>
          </a:p>
        </p:txBody>
      </p:sp>
      <p:graphicFrame>
        <p:nvGraphicFramePr>
          <p:cNvPr id="20" name="Table 21">
            <a:extLst>
              <a:ext uri="{FF2B5EF4-FFF2-40B4-BE49-F238E27FC236}">
                <a16:creationId xmlns:a16="http://schemas.microsoft.com/office/drawing/2014/main" id="{5A604BE5-DE19-F4B8-891A-1C50E833DAE3}"/>
              </a:ext>
            </a:extLst>
          </p:cNvPr>
          <p:cNvGraphicFramePr>
            <a:graphicFrameLocks noGrp="1"/>
          </p:cNvGraphicFramePr>
          <p:nvPr>
            <p:extLst>
              <p:ext uri="{D42A27DB-BD31-4B8C-83A1-F6EECF244321}">
                <p14:modId xmlns:p14="http://schemas.microsoft.com/office/powerpoint/2010/main" val="2216764747"/>
              </p:ext>
            </p:extLst>
          </p:nvPr>
        </p:nvGraphicFramePr>
        <p:xfrm>
          <a:off x="10264239" y="8292946"/>
          <a:ext cx="2885884" cy="2213184"/>
        </p:xfrm>
        <a:graphic>
          <a:graphicData uri="http://schemas.openxmlformats.org/drawingml/2006/table">
            <a:tbl>
              <a:tblPr firstRow="1" bandRow="1">
                <a:tableStyleId>{5C22544A-7EE6-4342-B048-85BDC9FD1C3A}</a:tableStyleId>
              </a:tblPr>
              <a:tblGrid>
                <a:gridCol w="1541812">
                  <a:extLst>
                    <a:ext uri="{9D8B030D-6E8A-4147-A177-3AD203B41FA5}">
                      <a16:colId xmlns:a16="http://schemas.microsoft.com/office/drawing/2014/main" val="3496341643"/>
                    </a:ext>
                  </a:extLst>
                </a:gridCol>
                <a:gridCol w="1344072">
                  <a:extLst>
                    <a:ext uri="{9D8B030D-6E8A-4147-A177-3AD203B41FA5}">
                      <a16:colId xmlns:a16="http://schemas.microsoft.com/office/drawing/2014/main" val="2211732233"/>
                    </a:ext>
                  </a:extLst>
                </a:gridCol>
              </a:tblGrid>
              <a:tr h="368864">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Temperature(c)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latin typeface="Times New Roman" panose="02020603050405020304" pitchFamily="18" charset="0"/>
                          <a:cs typeface="Times New Roman" panose="02020603050405020304" pitchFamily="18" charset="0"/>
                        </a:rPr>
                        <a:t>Humidity(%)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5078663"/>
                  </a:ext>
                </a:extLst>
              </a:tr>
              <a:tr h="368864">
                <a:tc>
                  <a:txBody>
                    <a:bodyPr/>
                    <a:lstStyle/>
                    <a:p>
                      <a:pPr algn="ctr"/>
                      <a:r>
                        <a:rPr lang="en-IN" sz="1600" b="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8986773"/>
                  </a:ext>
                </a:extLst>
              </a:tr>
              <a:tr h="368864">
                <a:tc>
                  <a:txBody>
                    <a:bodyPr/>
                    <a:lstStyle/>
                    <a:p>
                      <a:pPr algn="ctr"/>
                      <a:r>
                        <a:rPr lang="en-IN" sz="1600" b="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9278258"/>
                  </a:ext>
                </a:extLst>
              </a:tr>
              <a:tr h="368864">
                <a:tc>
                  <a:txBody>
                    <a:bodyPr/>
                    <a:lstStyle/>
                    <a:p>
                      <a:pPr algn="ctr"/>
                      <a:r>
                        <a:rPr lang="en-IN" sz="1600" b="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rPr>
                        <a:t>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0724358"/>
                  </a:ext>
                </a:extLst>
              </a:tr>
              <a:tr h="368864">
                <a:tc>
                  <a:txBody>
                    <a:bodyPr/>
                    <a:lstStyle/>
                    <a:p>
                      <a:pPr algn="ctr"/>
                      <a:r>
                        <a:rPr lang="en-IN" sz="1600" b="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2860825"/>
                  </a:ext>
                </a:extLst>
              </a:tr>
              <a:tr h="368864">
                <a:tc>
                  <a:txBody>
                    <a:bodyPr/>
                    <a:lstStyle/>
                    <a:p>
                      <a:pPr algn="ctr"/>
                      <a:r>
                        <a:rPr lang="en-IN" sz="1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600" b="0"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715338"/>
                  </a:ext>
                </a:extLst>
              </a:tr>
            </a:tbl>
          </a:graphicData>
        </a:graphic>
      </p:graphicFrame>
      <p:sp>
        <p:nvSpPr>
          <p:cNvPr id="22" name="TextBox 21">
            <a:extLst>
              <a:ext uri="{FF2B5EF4-FFF2-40B4-BE49-F238E27FC236}">
                <a16:creationId xmlns:a16="http://schemas.microsoft.com/office/drawing/2014/main" id="{78CBE5F5-C299-B8FC-20C5-EC6E29A4B3FA}"/>
              </a:ext>
            </a:extLst>
          </p:cNvPr>
          <p:cNvSpPr txBox="1"/>
          <p:nvPr/>
        </p:nvSpPr>
        <p:spPr>
          <a:xfrm>
            <a:off x="9626605" y="7774075"/>
            <a:ext cx="4099765" cy="3385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sz="1600" b="1" dirty="0">
                <a:latin typeface="Times New Roman" panose="02020603050405020304" pitchFamily="18" charset="0"/>
                <a:cs typeface="Times New Roman" panose="02020603050405020304" pitchFamily="18" charset="0"/>
              </a:rPr>
              <a:t>Table depicting values of temp &amp; humidity</a:t>
            </a:r>
          </a:p>
        </p:txBody>
      </p:sp>
      <p:sp>
        <p:nvSpPr>
          <p:cNvPr id="8" name="TextBox 7">
            <a:extLst>
              <a:ext uri="{FF2B5EF4-FFF2-40B4-BE49-F238E27FC236}">
                <a16:creationId xmlns:a16="http://schemas.microsoft.com/office/drawing/2014/main" id="{316E2F9F-5D61-482D-358E-17DAF900C775}"/>
              </a:ext>
            </a:extLst>
          </p:cNvPr>
          <p:cNvSpPr txBox="1"/>
          <p:nvPr/>
        </p:nvSpPr>
        <p:spPr>
          <a:xfrm>
            <a:off x="10138792" y="13514832"/>
            <a:ext cx="3180968" cy="261610"/>
          </a:xfrm>
          <a:prstGeom prst="rect">
            <a:avLst/>
          </a:prstGeom>
          <a:noFill/>
        </p:spPr>
        <p:txBody>
          <a:bodyPr wrap="square" rtlCol="0">
            <a:spAutoFit/>
          </a:bodyPr>
          <a:lstStyle/>
          <a:p>
            <a:pPr algn="ctr"/>
            <a:r>
              <a:rPr lang="en-IN" sz="1100" b="1" dirty="0">
                <a:latin typeface="Times New Roman" panose="02020603050405020304" pitchFamily="18" charset="0"/>
                <a:cs typeface="Times New Roman" panose="02020603050405020304" pitchFamily="18" charset="0"/>
              </a:rPr>
              <a:t>Fig 1.2-Proposed Structure</a:t>
            </a:r>
          </a:p>
        </p:txBody>
      </p:sp>
      <p:sp>
        <p:nvSpPr>
          <p:cNvPr id="13" name="TextBox 12">
            <a:extLst>
              <a:ext uri="{FF2B5EF4-FFF2-40B4-BE49-F238E27FC236}">
                <a16:creationId xmlns:a16="http://schemas.microsoft.com/office/drawing/2014/main" id="{38CC3E28-354B-2DC4-D5F7-0FD66ACB05D2}"/>
              </a:ext>
            </a:extLst>
          </p:cNvPr>
          <p:cNvSpPr txBox="1"/>
          <p:nvPr/>
        </p:nvSpPr>
        <p:spPr>
          <a:xfrm>
            <a:off x="10132349" y="7466298"/>
            <a:ext cx="3017774" cy="430887"/>
          </a:xfrm>
          <a:prstGeom prst="rect">
            <a:avLst/>
          </a:prstGeom>
          <a:noFill/>
        </p:spPr>
        <p:txBody>
          <a:bodyPr wrap="square" rtlCol="0">
            <a:spAutoFit/>
          </a:bodyPr>
          <a:lstStyle/>
          <a:p>
            <a:pPr algn="ctr"/>
            <a:r>
              <a:rPr lang="en-IN" sz="1100" b="1" dirty="0">
                <a:latin typeface="Times New Roman" panose="02020603050405020304" pitchFamily="18" charset="0"/>
                <a:cs typeface="Times New Roman" panose="02020603050405020304" pitchFamily="18" charset="0"/>
              </a:rPr>
              <a:t>Fig 1.1-Observation of the Temperature and Humidity</a:t>
            </a:r>
          </a:p>
        </p:txBody>
      </p:sp>
      <p:sp>
        <p:nvSpPr>
          <p:cNvPr id="15" name="Google Shape;49;p1">
            <a:extLst>
              <a:ext uri="{FF2B5EF4-FFF2-40B4-BE49-F238E27FC236}">
                <a16:creationId xmlns:a16="http://schemas.microsoft.com/office/drawing/2014/main" id="{32A9F719-FDFA-BC60-CA5B-6DA76671505D}"/>
              </a:ext>
            </a:extLst>
          </p:cNvPr>
          <p:cNvSpPr/>
          <p:nvPr/>
        </p:nvSpPr>
        <p:spPr>
          <a:xfrm flipV="1">
            <a:off x="14147045" y="5620203"/>
            <a:ext cx="5707002" cy="3443529"/>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TextBox 28">
            <a:extLst>
              <a:ext uri="{FF2B5EF4-FFF2-40B4-BE49-F238E27FC236}">
                <a16:creationId xmlns:a16="http://schemas.microsoft.com/office/drawing/2014/main" id="{E77361A6-A969-C623-D79B-69CD8C1ACE8A}"/>
              </a:ext>
            </a:extLst>
          </p:cNvPr>
          <p:cNvSpPr txBox="1"/>
          <p:nvPr/>
        </p:nvSpPr>
        <p:spPr>
          <a:xfrm>
            <a:off x="14207566" y="5688145"/>
            <a:ext cx="5345240" cy="530915"/>
          </a:xfrm>
          <a:prstGeom prst="rect">
            <a:avLst/>
          </a:prstGeom>
          <a:noFill/>
        </p:spPr>
        <p:txBody>
          <a:bodyPr wrap="square" rtlCol="0">
            <a:spAutoFit/>
          </a:bodyPr>
          <a:lstStyle/>
          <a:p>
            <a:r>
              <a:rPr lang="en-IN" sz="2850" b="1" dirty="0">
                <a:latin typeface="Times New Roman" panose="02020603050405020304" pitchFamily="18" charset="0"/>
                <a:cs typeface="Times New Roman" panose="02020603050405020304" pitchFamily="18" charset="0"/>
              </a:rPr>
              <a:t>Engineering Standards</a:t>
            </a:r>
          </a:p>
        </p:txBody>
      </p:sp>
      <p:sp>
        <p:nvSpPr>
          <p:cNvPr id="30" name="TextBox 29">
            <a:extLst>
              <a:ext uri="{FF2B5EF4-FFF2-40B4-BE49-F238E27FC236}">
                <a16:creationId xmlns:a16="http://schemas.microsoft.com/office/drawing/2014/main" id="{9F9B8B95-C31A-7B1A-9D89-110BB71E3EA3}"/>
              </a:ext>
            </a:extLst>
          </p:cNvPr>
          <p:cNvSpPr txBox="1"/>
          <p:nvPr/>
        </p:nvSpPr>
        <p:spPr>
          <a:xfrm>
            <a:off x="14327926" y="6134096"/>
            <a:ext cx="5345240" cy="2970044"/>
          </a:xfrm>
          <a:prstGeom prst="rect">
            <a:avLst/>
          </a:prstGeom>
          <a:noFill/>
        </p:spPr>
        <p:txBody>
          <a:bodyPr wrap="square" rtlCol="0">
            <a:spAutoFit/>
          </a:bodyPr>
          <a:lstStyle/>
          <a:p>
            <a:pPr marL="342900" indent="-342900">
              <a:buAutoNum type="arabicPeriod"/>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IEEE 802.15.4- 2020 -  Standard for Low-Rate Wireless Networks</a:t>
            </a:r>
          </a:p>
          <a:p>
            <a:pPr marL="342900" indent="-342900">
              <a:buAutoNum type="arabicPeriod"/>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IEEE 1451 - An IoT smart storage bin uses smart transducers to monitor temperature, humidity, or other parameters.</a:t>
            </a:r>
            <a:endParaRPr lang="en-US" sz="1700" dirty="0">
              <a:solidFill>
                <a:schemeClr val="dk1"/>
              </a:solidFill>
              <a:latin typeface="Times New Roman" panose="02020603050405020304" pitchFamily="18" charset="0"/>
              <a:cs typeface="Times New Roman" panose="02020603050405020304" pitchFamily="18" charset="0"/>
              <a:sym typeface="Times New Roman"/>
            </a:endParaRPr>
          </a:p>
          <a:p>
            <a:pPr marL="342900" indent="-342900">
              <a:buAutoNum type="arabicPeriod"/>
            </a:pPr>
            <a:r>
              <a:rPr lang="en-US" sz="1700" dirty="0">
                <a:latin typeface="Times New Roman" panose="02020603050405020304" pitchFamily="18" charset="0"/>
                <a:cs typeface="Times New Roman" panose="02020603050405020304" pitchFamily="18" charset="0"/>
              </a:rPr>
              <a:t>IEEE 1888 - This standard is used to transmit and receive sensor data between different devices in the network.</a:t>
            </a:r>
          </a:p>
          <a:p>
            <a:pPr marL="342900" indent="-342900">
              <a:buAutoNum type="arabicPeriod"/>
            </a:pPr>
            <a:r>
              <a:rPr lang="en-US" sz="1700" dirty="0">
                <a:solidFill>
                  <a:schemeClr val="dk1"/>
                </a:solidFill>
                <a:latin typeface="Times New Roman" panose="02020603050405020304" pitchFamily="18" charset="0"/>
                <a:ea typeface="Times New Roman"/>
                <a:cs typeface="Times New Roman" panose="02020603050405020304" pitchFamily="18" charset="0"/>
                <a:sym typeface="Times New Roman"/>
              </a:rPr>
              <a:t>IEEE 802.11-Information Technology Telecommunications and Information Exchange between Systems</a:t>
            </a:r>
            <a:endParaRPr lang="en-IN" sz="17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1C1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730</TotalTime>
  <Words>800</Words>
  <Application>Microsoft Office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SMART STORAGE BIN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STORAGE BIN</dc:title>
  <dc:creator>Viththal Khandelwal</dc:creator>
  <cp:lastModifiedBy>KAVIN A S AZHAGUVEL V</cp:lastModifiedBy>
  <cp:revision>17</cp:revision>
  <dcterms:created xsi:type="dcterms:W3CDTF">2021-05-02T12:28:53Z</dcterms:created>
  <dcterms:modified xsi:type="dcterms:W3CDTF">2023-05-11T08:49:56Z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2021-05-02T00:00:00Z</vt:filetime>
  </property>
</Properties>
</file>